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399" r:id="rId2"/>
    <p:sldId id="2402" r:id="rId3"/>
    <p:sldId id="2405" r:id="rId4"/>
    <p:sldId id="2409" r:id="rId5"/>
    <p:sldId id="2413" r:id="rId6"/>
    <p:sldId id="2414" r:id="rId7"/>
    <p:sldId id="2415" r:id="rId8"/>
    <p:sldId id="2416" r:id="rId9"/>
    <p:sldId id="2420" r:id="rId10"/>
    <p:sldId id="2423" r:id="rId11"/>
    <p:sldId id="2430" r:id="rId12"/>
    <p:sldId id="2434" r:id="rId13"/>
    <p:sldId id="2444" r:id="rId14"/>
    <p:sldId id="2447" r:id="rId15"/>
    <p:sldId id="2454" r:id="rId16"/>
    <p:sldId id="2460"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2663A5F4-697F-4C80-B28C-B2B1187F3568}">
          <p14:sldIdLst>
            <p14:sldId id="2399"/>
            <p14:sldId id="2402"/>
            <p14:sldId id="2405"/>
            <p14:sldId id="2409"/>
            <p14:sldId id="2413"/>
            <p14:sldId id="2414"/>
            <p14:sldId id="2415"/>
            <p14:sldId id="2416"/>
            <p14:sldId id="2420"/>
            <p14:sldId id="2423"/>
            <p14:sldId id="2430"/>
            <p14:sldId id="2434"/>
            <p14:sldId id="2444"/>
            <p14:sldId id="2447"/>
            <p14:sldId id="2454"/>
            <p14:sldId id="2460"/>
          </p14:sldIdLst>
        </p14:section>
        <p14:section name="Section sans titre" id="{B3E201DF-5AA1-4AEC-ABFC-BFFF7AE58B96}">
          <p14:sldIdLst/>
        </p14:section>
        <p14:section name="Section sans titre" id="{352286F8-90E1-4110-9E17-1EB4ECB4E64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372" y="6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7BAFCC-81DA-44B5-A176-2A69A3471F56}" type="datetimeFigureOut">
              <a:rPr lang="fr-FR" smtClean="0"/>
              <a:t>09/11/2022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7D754A-B3AD-44EB-A6B1-317306A466CF}" type="slidenum">
              <a:rPr lang="fr-FR" smtClean="0"/>
              <a:t>‹N°›</a:t>
            </a:fld>
            <a:endParaRPr lang="fr-FR"/>
          </a:p>
        </p:txBody>
      </p:sp>
    </p:spTree>
    <p:extLst>
      <p:ext uri="{BB962C8B-B14F-4D97-AF65-F5344CB8AC3E}">
        <p14:creationId xmlns:p14="http://schemas.microsoft.com/office/powerpoint/2010/main" val="1029040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hasCustomPrompt="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hasCustomPrompt="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hasCustomPrompt="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hasCustomPrompt="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396DBC2-4B83-4E05-8339-32826F083F81}"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hasCustomPrompt="1"/>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hasCustomPrompt="1"/>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396DBC2-4B83-4E05-8339-32826F083F81}" type="datetimeFigureOut">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396DBC2-4B83-4E05-8339-32826F083F81}"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96DBC2-4B83-4E05-8339-32826F083F81}" type="datetimeFigureOut">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96DBC2-4B83-4E05-8339-32826F083F81}"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96DBC2-4B83-4E05-8339-32826F083F81}"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3597E-AFB2-47AD-894A-3EC1337FA467}"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6DBC2-4B83-4E05-8339-32826F083F81}" type="datetimeFigureOut">
              <a:rPr lang="fr-FR" smtClean="0"/>
              <a:t>09/11/2022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3597E-AFB2-47AD-894A-3EC1337FA46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Camp en attaque et camp en défense</a:t>
            </a:r>
          </a:p>
          <a:p>
            <a:pPr marL="342900" indent="-342900" algn="l">
              <a:lnSpc>
                <a:spcPct val="100000"/>
              </a:lnSpc>
              <a:spcBef>
                <a:spcPts val="0"/>
              </a:spcBef>
              <a:buFont typeface="Arial" panose="020B0604020202020204" pitchFamily="34" charset="0"/>
              <a:buChar char="•"/>
              <a:defRPr/>
            </a:pPr>
            <a:endParaRPr lang="fr-FR" dirty="0"/>
          </a:p>
          <a:p>
            <a:pPr marL="342900" indent="-342900" algn="l">
              <a:lnSpc>
                <a:spcPct val="100000"/>
              </a:lnSpc>
              <a:spcBef>
                <a:spcPts val="0"/>
              </a:spcBef>
              <a:buFont typeface="Arial" panose="020B0604020202020204" pitchFamily="34" charset="0"/>
              <a:buChar char="•"/>
              <a:defRPr/>
            </a:pPr>
            <a:r>
              <a:rPr lang="fr-FR" dirty="0"/>
              <a:t>Déclarer un contrat pour le gagner, c’est déclarer un </a:t>
            </a:r>
            <a:r>
              <a:rPr lang="fr-FR" b="1" dirty="0"/>
              <a:t>contrat en attaque</a:t>
            </a:r>
            <a:endParaRPr lang="fr-FR" dirty="0">
              <a:latin typeface="Segoe UI Black" pitchFamily="34" charset="0"/>
              <a:ea typeface="Segoe UI Black" pitchFamily="34" charset="0"/>
            </a:endParaRP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7 2</a:t>
            </a:r>
            <a:r>
              <a:rPr lang="fr-FR" dirty="0">
                <a:latin typeface="Segoe UI Black" pitchFamily="34" charset="0"/>
                <a:ea typeface="Segoe UI Black" pitchFamily="34" charset="0"/>
              </a:rPr>
              <a:t>		</a:t>
            </a:r>
            <a:r>
              <a:rPr lang="fr-FR" dirty="0"/>
              <a:t>Votre partenaire a ouvert d’1</a:t>
            </a:r>
            <a:r>
              <a:rPr lang="fr-FR" dirty="0">
                <a:solidFill>
                  <a:srgbClr val="FF0000"/>
                </a:solidFill>
                <a:latin typeface="Segoe UI Black" pitchFamily="34" charset="0"/>
                <a:ea typeface="Segoe UI Black" pitchFamily="34" charset="0"/>
              </a:rPr>
              <a:t>♥</a:t>
            </a:r>
            <a:r>
              <a:rPr lang="fr-FR" dirty="0"/>
              <a:t> et l’adversaire est intervenu à 1</a:t>
            </a:r>
            <a:r>
              <a:rPr lang="fr-FR" dirty="0">
                <a:latin typeface="Segoe UI Black" pitchFamily="34" charset="0"/>
                <a:ea typeface="Segoe UI Black" pitchFamily="34" charset="0"/>
              </a:rPr>
              <a:t>♠</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D 10 9 6</a:t>
            </a:r>
            <a:r>
              <a:rPr lang="fr-FR" dirty="0">
                <a:solidFill>
                  <a:srgbClr val="FF0000"/>
                </a:solidFill>
                <a:latin typeface="Segoe UI Black" pitchFamily="34" charset="0"/>
                <a:ea typeface="Segoe UI Black" pitchFamily="34" charset="0"/>
              </a:rPr>
              <a:t>	</a:t>
            </a:r>
            <a:r>
              <a:rPr lang="fr-FR" dirty="0"/>
              <a:t>Vous possédez 14 points HLD. Vous déclarez 4</a:t>
            </a:r>
            <a:r>
              <a:rPr lang="fr-FR" dirty="0">
                <a:solidFill>
                  <a:srgbClr val="FF0000"/>
                </a:solidFill>
                <a:latin typeface="Segoe UI Black" pitchFamily="34" charset="0"/>
                <a:ea typeface="Segoe UI Black" pitchFamily="34" charset="0"/>
              </a:rPr>
              <a:t> ♥</a:t>
            </a:r>
            <a:r>
              <a:rPr lang="fr-FR" dirty="0"/>
              <a:t> pour les gagner.</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D 8 5	</a:t>
            </a:r>
            <a:r>
              <a:rPr lang="fr-FR" dirty="0"/>
              <a:t>Votre camp est en </a:t>
            </a:r>
            <a:r>
              <a:rPr lang="fr-FR" b="1" dirty="0"/>
              <a:t>attaque</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R 9 4</a:t>
            </a:r>
          </a:p>
          <a:p>
            <a:pPr algn="l">
              <a:lnSpc>
                <a:spcPct val="100000"/>
              </a:lnSpc>
              <a:spcBef>
                <a:spcPts val="0"/>
              </a:spcBef>
              <a:defRPr/>
            </a:pPr>
            <a:endParaRPr lang="fr-FR" b="1" dirty="0">
              <a:solidFill>
                <a:schemeClr val="dk1"/>
              </a:solidFill>
              <a:latin typeface="Segoe UI Black" pitchFamily="34" charset="0"/>
              <a:ea typeface="Segoe UI Black" pitchFamily="34" charset="0"/>
            </a:endParaRPr>
          </a:p>
          <a:p>
            <a:pPr marL="342900" indent="-342900" algn="l">
              <a:lnSpc>
                <a:spcPct val="100000"/>
              </a:lnSpc>
              <a:spcBef>
                <a:spcPts val="0"/>
              </a:spcBef>
              <a:buFont typeface="Arial" panose="020B0604020202020204" pitchFamily="34" charset="0"/>
              <a:buChar char="•"/>
              <a:defRPr/>
            </a:pPr>
            <a:r>
              <a:rPr lang="fr-FR" dirty="0"/>
              <a:t>Déclarer un contrat en pensant le chuter, en situation de sacrifice, c’est déclarer un </a:t>
            </a:r>
            <a:r>
              <a:rPr lang="fr-FR" b="1" dirty="0"/>
              <a:t>contrat en défense</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9 8 6 4 2</a:t>
            </a:r>
            <a:r>
              <a:rPr lang="fr-FR" dirty="0">
                <a:latin typeface="Segoe UI Black" pitchFamily="34" charset="0"/>
                <a:ea typeface="Segoe UI Black" pitchFamily="34" charset="0"/>
              </a:rPr>
              <a:t>	</a:t>
            </a:r>
            <a:r>
              <a:rPr lang="fr-FR" dirty="0"/>
              <a:t>Vos adversaires , vulnérables, ont annoncé la manche</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2	</a:t>
            </a:r>
            <a:r>
              <a:rPr lang="fr-FR" dirty="0">
                <a:solidFill>
                  <a:srgbClr val="FF0000"/>
                </a:solidFill>
                <a:latin typeface="Segoe UI Black" pitchFamily="34" charset="0"/>
                <a:ea typeface="Segoe UI Black" pitchFamily="34" charset="0"/>
              </a:rPr>
              <a:t>	</a:t>
            </a:r>
            <a:r>
              <a:rPr lang="fr-FR" dirty="0"/>
              <a:t>et vont probablement marquer 620 points</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7 5 3		</a:t>
            </a:r>
            <a:r>
              <a:rPr lang="fr-FR" dirty="0"/>
              <a:t>Vous déclarez 4</a:t>
            </a:r>
            <a:r>
              <a:rPr lang="fr-FR" dirty="0">
                <a:latin typeface="Segoe UI Black" pitchFamily="34" charset="0"/>
                <a:ea typeface="Segoe UI Black" pitchFamily="34" charset="0"/>
              </a:rPr>
              <a:t> ♠</a:t>
            </a:r>
            <a:r>
              <a:rPr lang="fr-FR" dirty="0"/>
              <a:t>, en pensant chuter , pour limiter le gain des adversaires.</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7 5 4	</a:t>
            </a:r>
            <a:r>
              <a:rPr lang="fr-FR" dirty="0"/>
              <a:t>Vous êtes en situation de sacrifice. Votre camp est en </a:t>
            </a:r>
            <a:r>
              <a:rPr lang="fr-FR" b="1" dirty="0"/>
              <a:t>défense</a:t>
            </a:r>
          </a:p>
          <a:p>
            <a:pPr algn="l">
              <a:lnSpc>
                <a:spcPct val="100000"/>
              </a:lnSpc>
              <a:spcBef>
                <a:spcPts val="0"/>
              </a:spcBef>
              <a:defRPr/>
            </a:pPr>
            <a:endParaRPr lang="fr-FR" dirty="0"/>
          </a:p>
          <a:p>
            <a:pPr algn="l"/>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704591015"/>
              </p:ext>
            </p:extLst>
          </p:nvPr>
        </p:nvGraphicFramePr>
        <p:xfrm>
          <a:off x="8971496" y="4728331"/>
          <a:ext cx="2899228" cy="741680"/>
        </p:xfrm>
        <a:graphic>
          <a:graphicData uri="http://schemas.openxmlformats.org/drawingml/2006/table">
            <a:tbl>
              <a:tblPr firstRow="1" bandRow="1">
                <a:tableStyleId>{5C22544A-7EE6-4342-B048-85BDC9FD1C3A}</a:tableStyleId>
              </a:tblPr>
              <a:tblGrid>
                <a:gridCol w="724807">
                  <a:extLst>
                    <a:ext uri="{9D8B030D-6E8A-4147-A177-3AD203B41FA5}">
                      <a16:colId xmlns:a16="http://schemas.microsoft.com/office/drawing/2014/main" val="20000"/>
                    </a:ext>
                  </a:extLst>
                </a:gridCol>
                <a:gridCol w="724807">
                  <a:extLst>
                    <a:ext uri="{9D8B030D-6E8A-4147-A177-3AD203B41FA5}">
                      <a16:colId xmlns:a16="http://schemas.microsoft.com/office/drawing/2014/main" val="20001"/>
                    </a:ext>
                  </a:extLst>
                </a:gridCol>
                <a:gridCol w="724807">
                  <a:extLst>
                    <a:ext uri="{9D8B030D-6E8A-4147-A177-3AD203B41FA5}">
                      <a16:colId xmlns:a16="http://schemas.microsoft.com/office/drawing/2014/main" val="20002"/>
                    </a:ext>
                  </a:extLst>
                </a:gridCol>
                <a:gridCol w="724807">
                  <a:extLst>
                    <a:ext uri="{9D8B030D-6E8A-4147-A177-3AD203B41FA5}">
                      <a16:colId xmlns:a16="http://schemas.microsoft.com/office/drawing/2014/main" val="20003"/>
                    </a:ext>
                  </a:extLst>
                </a:gridCol>
              </a:tblGrid>
              <a:tr h="370840">
                <a:tc>
                  <a:txBody>
                    <a:bodyPr/>
                    <a:lstStyle/>
                    <a:p>
                      <a:pPr algn="ctr"/>
                      <a:r>
                        <a:rPr lang="fr-FR" dirty="0"/>
                        <a:t>sud</a:t>
                      </a:r>
                    </a:p>
                  </a:txBody>
                  <a:tcPr>
                    <a:solidFill>
                      <a:srgbClr val="FF0000"/>
                    </a:solidFill>
                  </a:tcPr>
                </a:tc>
                <a:tc>
                  <a:txBody>
                    <a:bodyPr/>
                    <a:lstStyle/>
                    <a:p>
                      <a:pPr algn="ctr"/>
                      <a:r>
                        <a:rPr lang="fr-FR" dirty="0"/>
                        <a:t>ouest</a:t>
                      </a:r>
                    </a:p>
                  </a:txBody>
                  <a:tcPr>
                    <a:solidFill>
                      <a:srgbClr val="92D050"/>
                    </a:solidFill>
                  </a:tcPr>
                </a:tc>
                <a:tc>
                  <a:txBody>
                    <a:bodyPr/>
                    <a:lstStyle/>
                    <a:p>
                      <a:pPr algn="ctr"/>
                      <a:r>
                        <a:rPr lang="fr-FR" dirty="0"/>
                        <a:t>nord</a:t>
                      </a:r>
                    </a:p>
                  </a:txBody>
                  <a:tcPr>
                    <a:solidFill>
                      <a:srgbClr val="FF0000"/>
                    </a:solidFill>
                  </a:tcPr>
                </a:tc>
                <a:tc>
                  <a:txBody>
                    <a:bodyPr/>
                    <a:lstStyle/>
                    <a:p>
                      <a:pPr algn="ctr"/>
                      <a:r>
                        <a:rPr lang="fr-FR" dirty="0"/>
                        <a:t>est</a:t>
                      </a:r>
                    </a:p>
                  </a:txBody>
                  <a:tcPr>
                    <a:solidFill>
                      <a:srgbClr val="92D050"/>
                    </a:solidFill>
                  </a:tcPr>
                </a:tc>
                <a:extLst>
                  <a:ext uri="{0D108BD9-81ED-4DB2-BD59-A6C34878D82A}">
                    <a16:rowId xmlns:a16="http://schemas.microsoft.com/office/drawing/2014/main" val="10000"/>
                  </a:ext>
                </a:extLst>
              </a:tr>
              <a:tr h="370840">
                <a:tc>
                  <a:txBody>
                    <a:bodyPr/>
                    <a:lstStyle/>
                    <a:p>
                      <a:pPr algn="ctr"/>
                      <a:r>
                        <a:rPr lang="fr-FR" dirty="0"/>
                        <a:t>1</a:t>
                      </a:r>
                      <a:r>
                        <a:rPr lang="fr-FR" dirty="0">
                          <a:solidFill>
                            <a:srgbClr val="FF0000"/>
                          </a:solidFill>
                          <a:latin typeface="Segoe UI Black" pitchFamily="34" charset="0"/>
                          <a:ea typeface="Segoe UI Black" pitchFamily="34" charset="0"/>
                        </a:rPr>
                        <a:t>♥</a:t>
                      </a:r>
                      <a:endParaRPr lang="fr-FR" dirty="0"/>
                    </a:p>
                  </a:txBody>
                  <a:tcPr/>
                </a:tc>
                <a:tc>
                  <a:txBody>
                    <a:bodyPr/>
                    <a:lstStyle/>
                    <a:p>
                      <a:pPr algn="ctr"/>
                      <a:r>
                        <a:rPr lang="fr-FR" dirty="0"/>
                        <a:t>1</a:t>
                      </a:r>
                      <a:r>
                        <a:rPr lang="fr-FR" dirty="0">
                          <a:latin typeface="Segoe UI Black" pitchFamily="34" charset="0"/>
                          <a:ea typeface="Segoe UI Black" pitchFamily="34" charset="0"/>
                        </a:rPr>
                        <a:t>♠</a:t>
                      </a:r>
                      <a:endParaRPr lang="fr-FR" dirty="0"/>
                    </a:p>
                  </a:txBody>
                  <a:tcPr/>
                </a:tc>
                <a:tc>
                  <a:txBody>
                    <a:bodyPr/>
                    <a:lstStyle/>
                    <a:p>
                      <a:pPr algn="ctr"/>
                      <a:r>
                        <a:rPr lang="fr-FR" dirty="0"/>
                        <a:t>4</a:t>
                      </a:r>
                      <a:r>
                        <a:rPr lang="fr-FR" dirty="0">
                          <a:solidFill>
                            <a:srgbClr val="FF0000"/>
                          </a:solidFill>
                          <a:latin typeface="Segoe UI Black" pitchFamily="34" charset="0"/>
                          <a:ea typeface="Segoe UI Black" pitchFamily="34" charset="0"/>
                        </a:rPr>
                        <a:t>♥</a:t>
                      </a:r>
                      <a:endParaRPr lang="fr-FR" dirty="0"/>
                    </a:p>
                  </a:txBody>
                  <a:tcPr/>
                </a:tc>
                <a:tc>
                  <a:txBody>
                    <a:bodyPr/>
                    <a:lstStyle/>
                    <a:p>
                      <a:pPr algn="ctr"/>
                      <a:r>
                        <a:rPr lang="fr-FR" dirty="0"/>
                        <a:t>??</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65939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La loi des atouts</a:t>
            </a:r>
          </a:p>
          <a:p>
            <a:pPr algn="l">
              <a:lnSpc>
                <a:spcPct val="100000"/>
              </a:lnSpc>
              <a:spcBef>
                <a:spcPts val="0"/>
              </a:spcBef>
              <a:defRPr/>
            </a:pPr>
            <a:r>
              <a:rPr lang="fr-FR" dirty="0"/>
              <a:t>Des études statistiques ont montré que le nombre de levées totales sur une donne dépendait de deux facteurs :</a:t>
            </a:r>
          </a:p>
          <a:p>
            <a:pPr marL="342900" indent="-342900" algn="l">
              <a:lnSpc>
                <a:spcPct val="100000"/>
              </a:lnSpc>
              <a:spcBef>
                <a:spcPts val="0"/>
              </a:spcBef>
              <a:buFont typeface="Arial" panose="020B0604020202020204" pitchFamily="34" charset="0"/>
              <a:buChar char="•"/>
              <a:defRPr/>
            </a:pPr>
            <a:r>
              <a:rPr lang="fr-FR" dirty="0">
                <a:solidFill>
                  <a:schemeClr val="dk1"/>
                </a:solidFill>
              </a:rPr>
              <a:t>Le premier, et de loin le plus important est le nombre d’atouts que détient chacun des deux camps. On en a même tiré une règle dans les enchères compétitives, appelé </a:t>
            </a:r>
            <a:r>
              <a:rPr lang="fr-FR" b="1" dirty="0">
                <a:solidFill>
                  <a:schemeClr val="dk1"/>
                </a:solidFill>
              </a:rPr>
              <a:t>la loi des levées totales</a:t>
            </a:r>
            <a:r>
              <a:rPr lang="fr-FR" dirty="0">
                <a:solidFill>
                  <a:schemeClr val="dk1"/>
                </a:solidFill>
              </a:rPr>
              <a:t> ou encore, </a:t>
            </a:r>
            <a:r>
              <a:rPr lang="fr-FR" b="1" dirty="0">
                <a:solidFill>
                  <a:schemeClr val="dk1"/>
                </a:solidFill>
              </a:rPr>
              <a:t>la loi des atouts </a:t>
            </a:r>
            <a:r>
              <a:rPr lang="fr-FR" dirty="0">
                <a:solidFill>
                  <a:schemeClr val="dk1"/>
                </a:solidFill>
              </a:rPr>
              <a:t>: </a:t>
            </a:r>
          </a:p>
          <a:p>
            <a:pPr marL="342900" indent="-342900" algn="l">
              <a:lnSpc>
                <a:spcPct val="100000"/>
              </a:lnSpc>
              <a:spcBef>
                <a:spcPts val="0"/>
              </a:spcBef>
              <a:buFont typeface="Arial" panose="020B0604020202020204" pitchFamily="34" charset="0"/>
              <a:buChar char="•"/>
              <a:defRPr/>
            </a:pPr>
            <a:endParaRPr lang="fr-FR" dirty="0">
              <a:solidFill>
                <a:schemeClr val="dk1"/>
              </a:solidFill>
            </a:endParaRPr>
          </a:p>
          <a:p>
            <a:pPr marL="342900" indent="-342900" algn="l">
              <a:lnSpc>
                <a:spcPct val="100000"/>
              </a:lnSpc>
              <a:spcBef>
                <a:spcPts val="0"/>
              </a:spcBef>
              <a:buFont typeface="Arial" panose="020B0604020202020204" pitchFamily="34" charset="0"/>
              <a:buChar char="•"/>
              <a:defRPr/>
            </a:pPr>
            <a:endParaRPr lang="fr-FR" dirty="0">
              <a:solidFill>
                <a:schemeClr val="dk1"/>
              </a:solidFill>
            </a:endParaRPr>
          </a:p>
          <a:p>
            <a:pPr algn="l">
              <a:lnSpc>
                <a:spcPct val="100000"/>
              </a:lnSpc>
              <a:spcBef>
                <a:spcPts val="0"/>
              </a:spcBef>
              <a:defRPr/>
            </a:pPr>
            <a:endParaRPr lang="fr-FR" dirty="0">
              <a:solidFill>
                <a:schemeClr val="dk1"/>
              </a:solidFill>
            </a:endParaRPr>
          </a:p>
          <a:p>
            <a:pPr marL="342900" indent="-342900" algn="l">
              <a:lnSpc>
                <a:spcPct val="100000"/>
              </a:lnSpc>
              <a:spcBef>
                <a:spcPts val="0"/>
              </a:spcBef>
              <a:buFont typeface="Arial" panose="020B0604020202020204" pitchFamily="34" charset="0"/>
              <a:buChar char="•"/>
              <a:defRPr/>
            </a:pPr>
            <a:endParaRPr lang="fr-FR" dirty="0">
              <a:solidFill>
                <a:schemeClr val="dk1"/>
              </a:solidFill>
            </a:endParaRPr>
          </a:p>
          <a:p>
            <a:pPr marL="342900" indent="-342900" algn="l">
              <a:lnSpc>
                <a:spcPct val="100000"/>
              </a:lnSpc>
              <a:spcBef>
                <a:spcPts val="0"/>
              </a:spcBef>
              <a:buFont typeface="Arial" panose="020B0604020202020204" pitchFamily="34" charset="0"/>
              <a:buChar char="•"/>
              <a:defRPr/>
            </a:pPr>
            <a:r>
              <a:rPr lang="fr-FR" dirty="0">
                <a:solidFill>
                  <a:schemeClr val="dk1"/>
                </a:solidFill>
              </a:rPr>
              <a:t>Le second facteur à prendre en compte est la plus ou moins grande régularité de la distribution. La loi des atouts est d’autant plus juste que la distribution des quatre joueurs n’est pas trop régulière. Pour l’appliquer efficacement, il faut donc posséder une main irrégulière.</a:t>
            </a:r>
          </a:p>
        </p:txBody>
      </p:sp>
      <p:sp>
        <p:nvSpPr>
          <p:cNvPr id="5" name="ZoneTexte 4"/>
          <p:cNvSpPr txBox="1"/>
          <p:nvPr/>
        </p:nvSpPr>
        <p:spPr>
          <a:xfrm>
            <a:off x="490812" y="3559628"/>
            <a:ext cx="11119757" cy="1200329"/>
          </a:xfrm>
          <a:prstGeom prst="rect">
            <a:avLst/>
          </a:prstGeom>
          <a:solidFill>
            <a:srgbClr val="92D050"/>
          </a:solidFill>
        </p:spPr>
        <p:txBody>
          <a:bodyPr wrap="square" rtlCol="0">
            <a:spAutoFit/>
          </a:bodyPr>
          <a:lstStyle/>
          <a:p>
            <a:r>
              <a:rPr lang="fr-FR" sz="2400" dirty="0"/>
              <a:t>Quand les forces des deux camps sont proches, chaque camp a intérêt à déclarer au minimum un contrat dont le nombre de levées correspond au nombre d’atouts de sa ligne</a:t>
            </a:r>
          </a:p>
        </p:txBody>
      </p:sp>
    </p:spTree>
    <p:extLst>
      <p:ext uri="{BB962C8B-B14F-4D97-AF65-F5344CB8AC3E}">
        <p14:creationId xmlns:p14="http://schemas.microsoft.com/office/powerpoint/2010/main" val="308076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Soutiens du partenaire de l’intervenant avec une main inférieure à 13 HLD</a:t>
            </a:r>
          </a:p>
          <a:p>
            <a:pPr algn="l">
              <a:lnSpc>
                <a:spcPct val="100000"/>
              </a:lnSpc>
              <a:spcBef>
                <a:spcPts val="0"/>
              </a:spcBef>
              <a:defRPr/>
            </a:pPr>
            <a:endParaRPr lang="fr-FR" b="1" dirty="0"/>
          </a:p>
          <a:p>
            <a:pPr algn="l">
              <a:lnSpc>
                <a:spcPct val="100000"/>
              </a:lnSpc>
              <a:spcBef>
                <a:spcPts val="0"/>
              </a:spcBef>
              <a:defRPr/>
            </a:pPr>
            <a:r>
              <a:rPr lang="fr-FR" dirty="0"/>
              <a:t>Le partenaire de l’intervenant doit penser que son partenaire peut n’avoir que 8 points HL et que son camp est probablement en défense.</a:t>
            </a:r>
          </a:p>
          <a:p>
            <a:pPr algn="l">
              <a:lnSpc>
                <a:spcPct val="100000"/>
              </a:lnSpc>
              <a:spcBef>
                <a:spcPts val="0"/>
              </a:spcBef>
              <a:defRPr/>
            </a:pPr>
            <a:r>
              <a:rPr lang="fr-FR" dirty="0"/>
              <a:t>Son soutien a donc pour but :</a:t>
            </a:r>
          </a:p>
          <a:p>
            <a:pPr marL="342900" indent="-342900" algn="l">
              <a:lnSpc>
                <a:spcPct val="100000"/>
              </a:lnSpc>
              <a:spcBef>
                <a:spcPts val="0"/>
              </a:spcBef>
              <a:buFont typeface="Arial" panose="020B0604020202020204" pitchFamily="34" charset="0"/>
              <a:buChar char="•"/>
              <a:defRPr/>
            </a:pPr>
            <a:r>
              <a:rPr lang="fr-FR" b="1" dirty="0"/>
              <a:t>De préparer un éventuel sacrifice</a:t>
            </a:r>
          </a:p>
          <a:p>
            <a:pPr marL="342900" indent="-342900" algn="l">
              <a:lnSpc>
                <a:spcPct val="100000"/>
              </a:lnSpc>
              <a:spcBef>
                <a:spcPts val="0"/>
              </a:spcBef>
              <a:buFont typeface="Arial" panose="020B0604020202020204" pitchFamily="34" charset="0"/>
              <a:buChar char="•"/>
              <a:defRPr/>
            </a:pPr>
            <a:r>
              <a:rPr lang="fr-FR" b="1" dirty="0"/>
              <a:t>De gêner le camp adverse dans la découverte de son contrat</a:t>
            </a:r>
          </a:p>
          <a:p>
            <a:pPr marL="342900" indent="-342900" algn="l">
              <a:lnSpc>
                <a:spcPct val="100000"/>
              </a:lnSpc>
              <a:spcBef>
                <a:spcPts val="0"/>
              </a:spcBef>
              <a:buFont typeface="Arial" panose="020B0604020202020204" pitchFamily="34" charset="0"/>
              <a:buChar char="•"/>
              <a:defRPr/>
            </a:pPr>
            <a:r>
              <a:rPr lang="fr-FR" b="1" dirty="0"/>
              <a:t>De permettre au partenaire de déclarer un contrat en attaque, s’il s’avère qu’il a une intervention forte</a:t>
            </a:r>
          </a:p>
          <a:p>
            <a:pPr marL="342900" indent="-342900" algn="l">
              <a:lnSpc>
                <a:spcPct val="100000"/>
              </a:lnSpc>
              <a:spcBef>
                <a:spcPts val="0"/>
              </a:spcBef>
              <a:buFont typeface="Arial" panose="020B0604020202020204" pitchFamily="34" charset="0"/>
              <a:buChar char="•"/>
              <a:defRPr/>
            </a:pPr>
            <a:endParaRPr lang="fr-FR" b="1" dirty="0"/>
          </a:p>
          <a:p>
            <a:pPr algn="l">
              <a:lnSpc>
                <a:spcPct val="100000"/>
              </a:lnSpc>
              <a:spcBef>
                <a:spcPts val="0"/>
              </a:spcBef>
              <a:defRPr/>
            </a:pPr>
            <a:r>
              <a:rPr lang="fr-FR" dirty="0"/>
              <a:t>Les différents soutiens avec des mains inférieures à 11 points H sont donc fondés sur la </a:t>
            </a:r>
            <a:r>
              <a:rPr lang="fr-FR" b="1" dirty="0"/>
              <a:t>loi des atouts.</a:t>
            </a:r>
          </a:p>
          <a:p>
            <a:pPr algn="l">
              <a:lnSpc>
                <a:spcPct val="100000"/>
              </a:lnSpc>
              <a:spcBef>
                <a:spcPts val="0"/>
              </a:spcBef>
              <a:defRPr/>
            </a:pPr>
            <a:r>
              <a:rPr lang="fr-FR" dirty="0"/>
              <a:t>Un soutien simple suit bien cette règle : vous avez huit atouts et votre force globale est comprise entre 17 et 23 points H. Vous pouvez jouer un contrat de huit levées.</a:t>
            </a:r>
          </a:p>
        </p:txBody>
      </p:sp>
    </p:spTree>
    <p:extLst>
      <p:ext uri="{BB962C8B-B14F-4D97-AF65-F5344CB8AC3E}">
        <p14:creationId xmlns:p14="http://schemas.microsoft.com/office/powerpoint/2010/main" val="55839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Soutiens du partenaire de l’intervenant avec une main inférieure à 13 HLD</a:t>
            </a:r>
          </a:p>
          <a:p>
            <a:pPr algn="l">
              <a:lnSpc>
                <a:spcPct val="100000"/>
              </a:lnSpc>
              <a:spcBef>
                <a:spcPts val="0"/>
              </a:spcBef>
              <a:defRPr/>
            </a:pPr>
            <a:endParaRPr lang="fr-FR" b="1" dirty="0"/>
          </a:p>
          <a:p>
            <a:pPr algn="l">
              <a:lnSpc>
                <a:spcPct val="100000"/>
              </a:lnSpc>
              <a:spcBef>
                <a:spcPts val="0"/>
              </a:spcBef>
              <a:defRPr/>
            </a:pPr>
            <a:endParaRPr lang="fr-FR" dirty="0"/>
          </a:p>
        </p:txBody>
      </p:sp>
      <p:sp>
        <p:nvSpPr>
          <p:cNvPr id="4" name="ZoneTexte 3"/>
          <p:cNvSpPr txBox="1"/>
          <p:nvPr/>
        </p:nvSpPr>
        <p:spPr>
          <a:xfrm>
            <a:off x="441827" y="1967593"/>
            <a:ext cx="11217728" cy="1569660"/>
          </a:xfrm>
          <a:prstGeom prst="rect">
            <a:avLst/>
          </a:prstGeom>
          <a:solidFill>
            <a:srgbClr val="92D050"/>
          </a:solidFill>
          <a:ln w="38100">
            <a:solidFill>
              <a:schemeClr val="tx1"/>
            </a:solidFill>
          </a:ln>
        </p:spPr>
        <p:txBody>
          <a:bodyPr wrap="square" rtlCol="0">
            <a:spAutoFit/>
          </a:bodyPr>
          <a:lstStyle/>
          <a:p>
            <a:r>
              <a:rPr lang="fr-FR" sz="2400" b="1" dirty="0"/>
              <a:t>Avec une main inférieure à 13 points HLD, le partenaire de l’intervenant le soutient :</a:t>
            </a:r>
          </a:p>
          <a:p>
            <a:pPr marL="342900" indent="-342900">
              <a:buFont typeface="Arial" panose="020B0604020202020204" pitchFamily="34" charset="0"/>
              <a:buChar char="•"/>
            </a:pPr>
            <a:r>
              <a:rPr lang="fr-FR" sz="2400" b="1" dirty="0"/>
              <a:t>Au palier de 2 avec trois atouts</a:t>
            </a:r>
          </a:p>
          <a:p>
            <a:pPr marL="342900" indent="-342900">
              <a:buFont typeface="Arial" panose="020B0604020202020204" pitchFamily="34" charset="0"/>
              <a:buChar char="•"/>
            </a:pPr>
            <a:r>
              <a:rPr lang="fr-FR" sz="2400" b="1" dirty="0"/>
              <a:t>Au palier de 3 avec quatre atouts et une main irrégulière</a:t>
            </a:r>
          </a:p>
          <a:p>
            <a:pPr marL="342900" indent="-342900">
              <a:buFont typeface="Arial" panose="020B0604020202020204" pitchFamily="34" charset="0"/>
              <a:buChar char="•"/>
            </a:pPr>
            <a:r>
              <a:rPr lang="fr-FR" sz="2400" b="1" dirty="0"/>
              <a:t>Au palier de 4 avec cinq atouts et une main irrégulière</a:t>
            </a:r>
          </a:p>
        </p:txBody>
      </p:sp>
    </p:spTree>
    <p:extLst>
      <p:ext uri="{BB962C8B-B14F-4D97-AF65-F5344CB8AC3E}">
        <p14:creationId xmlns:p14="http://schemas.microsoft.com/office/powerpoint/2010/main" val="1498600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Soutiens du partenaire de l’intervenant avec une main inférieure à 13 HLD</a:t>
            </a:r>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gn="l">
              <a:lnSpc>
                <a:spcPct val="100000"/>
              </a:lnSpc>
              <a:spcBef>
                <a:spcPts val="0"/>
              </a:spcBef>
              <a:defRPr/>
            </a:pPr>
            <a:endParaRPr lang="fr-FR" b="1" dirty="0"/>
          </a:p>
          <a:p>
            <a:pPr marL="342900" indent="-342900" algn="l">
              <a:lnSpc>
                <a:spcPct val="100000"/>
              </a:lnSpc>
              <a:spcBef>
                <a:spcPts val="0"/>
              </a:spcBef>
              <a:buFont typeface="Arial" panose="020B0604020202020204" pitchFamily="34" charset="0"/>
              <a:buChar char="•"/>
              <a:defRPr/>
            </a:pPr>
            <a:r>
              <a:rPr lang="fr-FR" dirty="0"/>
              <a:t>En situation de vulnérabilité favorable, il reste intéressant d’enchérir au nombre d’atouts de sa ligne, même si l’on n’est pas dans la zone 15-25 H.</a:t>
            </a:r>
          </a:p>
          <a:p>
            <a:pPr marL="342900" indent="-342900" algn="l">
              <a:lnSpc>
                <a:spcPct val="100000"/>
              </a:lnSpc>
              <a:spcBef>
                <a:spcPts val="0"/>
              </a:spcBef>
              <a:buFont typeface="Arial" panose="020B0604020202020204" pitchFamily="34" charset="0"/>
              <a:buChar char="•"/>
              <a:defRPr/>
            </a:pPr>
            <a:r>
              <a:rPr lang="fr-FR" dirty="0"/>
              <a:t>Le soutien au niveau de 4 ne promet pas forcément cinq atouts. Si le partenaire de l’intervenant est sûr que la force de son camp atteint 27-29 HLD, il peut appeler la manche avec seulement trois atouts</a:t>
            </a:r>
          </a:p>
          <a:p>
            <a:pPr algn="l">
              <a:lnSpc>
                <a:spcPct val="100000"/>
              </a:lnSpc>
              <a:spcBef>
                <a:spcPts val="0"/>
              </a:spcBef>
              <a:defRPr/>
            </a:pPr>
            <a:endParaRPr lang="fr-FR" b="1" dirty="0"/>
          </a:p>
          <a:p>
            <a:pPr algn="l">
              <a:lnSpc>
                <a:spcPct val="100000"/>
              </a:lnSpc>
              <a:spcBef>
                <a:spcPts val="0"/>
              </a:spcBef>
              <a:defRPr/>
            </a:pP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3508557130"/>
              </p:ext>
            </p:extLst>
          </p:nvPr>
        </p:nvGraphicFramePr>
        <p:xfrm>
          <a:off x="411891" y="1491352"/>
          <a:ext cx="11277600" cy="2743200"/>
        </p:xfrm>
        <a:graphic>
          <a:graphicData uri="http://schemas.openxmlformats.org/drawingml/2006/table">
            <a:tbl>
              <a:tblPr firstRow="1" bandRow="1">
                <a:tableStyleId>{5C22544A-7EE6-4342-B048-85BDC9FD1C3A}</a:tableStyleId>
              </a:tblPr>
              <a:tblGrid>
                <a:gridCol w="3759200">
                  <a:extLst>
                    <a:ext uri="{9D8B030D-6E8A-4147-A177-3AD203B41FA5}">
                      <a16:colId xmlns:a16="http://schemas.microsoft.com/office/drawing/2014/main" val="20000"/>
                    </a:ext>
                  </a:extLst>
                </a:gridCol>
                <a:gridCol w="3759200">
                  <a:extLst>
                    <a:ext uri="{9D8B030D-6E8A-4147-A177-3AD203B41FA5}">
                      <a16:colId xmlns:a16="http://schemas.microsoft.com/office/drawing/2014/main" val="20001"/>
                    </a:ext>
                  </a:extLst>
                </a:gridCol>
                <a:gridCol w="3759200">
                  <a:extLst>
                    <a:ext uri="{9D8B030D-6E8A-4147-A177-3AD203B41FA5}">
                      <a16:colId xmlns:a16="http://schemas.microsoft.com/office/drawing/2014/main" val="2000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7</a:t>
                      </a:r>
                      <a:r>
                        <a:rPr lang="fr-FR" sz="2400" b="1" baseline="0" dirty="0">
                          <a:solidFill>
                            <a:schemeClr val="tx1"/>
                          </a:solidFill>
                        </a:rPr>
                        <a:t> 5</a:t>
                      </a:r>
                      <a:br>
                        <a:rPr lang="fr-FR" sz="2400" b="1" dirty="0"/>
                      </a:br>
                      <a:r>
                        <a:rPr lang="fr-FR" sz="2400" dirty="0">
                          <a:solidFill>
                            <a:srgbClr val="FF0000"/>
                          </a:solidFill>
                        </a:rPr>
                        <a:t>♥ </a:t>
                      </a:r>
                      <a:r>
                        <a:rPr lang="fr-FR" sz="2400" b="1" dirty="0">
                          <a:solidFill>
                            <a:schemeClr val="tx1"/>
                          </a:solidFill>
                        </a:rPr>
                        <a:t>R</a:t>
                      </a:r>
                      <a:r>
                        <a:rPr lang="fr-FR" sz="2400" b="1" baseline="0" dirty="0">
                          <a:solidFill>
                            <a:schemeClr val="tx1"/>
                          </a:solidFill>
                        </a:rPr>
                        <a:t> V 2</a:t>
                      </a:r>
                      <a:r>
                        <a:rPr lang="fr-FR" sz="2400" b="1" dirty="0"/>
                        <a:t>	</a:t>
                      </a:r>
                      <a:br>
                        <a:rPr lang="fr-FR" sz="2400" b="1" dirty="0"/>
                      </a:br>
                      <a:r>
                        <a:rPr lang="fr-FR" sz="2400" dirty="0">
                          <a:solidFill>
                            <a:srgbClr val="FFC000"/>
                          </a:solidFill>
                        </a:rPr>
                        <a:t>♦ </a:t>
                      </a:r>
                      <a:r>
                        <a:rPr lang="fr-FR" sz="2400" b="1" dirty="0">
                          <a:solidFill>
                            <a:schemeClr val="tx1"/>
                          </a:solidFill>
                        </a:rPr>
                        <a:t>A 8 5 4</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00B050"/>
                          </a:solidFill>
                        </a:rPr>
                        <a:t>♣ </a:t>
                      </a:r>
                      <a:r>
                        <a:rPr lang="fr-FR" sz="2400" b="1" dirty="0">
                          <a:solidFill>
                            <a:schemeClr val="tx1"/>
                          </a:solidFill>
                        </a:rPr>
                        <a:t>9 7 6 2</a:t>
                      </a:r>
                      <a:endParaRPr lang="fr-FR" sz="2400" dirty="0">
                        <a:solidFill>
                          <a:schemeClr val="tx1"/>
                        </a:solidFill>
                      </a:endParaRP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8</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0000"/>
                          </a:solidFill>
                        </a:rPr>
                        <a:t>♥ </a:t>
                      </a:r>
                      <a:r>
                        <a:rPr lang="fr-FR" sz="2400" b="1" dirty="0">
                          <a:solidFill>
                            <a:schemeClr val="tx1"/>
                          </a:solidFill>
                        </a:rPr>
                        <a:t>R 8 7 5</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C000"/>
                          </a:solidFill>
                        </a:rPr>
                        <a:t>♦ </a:t>
                      </a:r>
                      <a:r>
                        <a:rPr lang="fr-FR" sz="2400" b="1" dirty="0">
                          <a:solidFill>
                            <a:schemeClr val="tx1"/>
                          </a:solidFill>
                        </a:rPr>
                        <a:t>D 10 5 2</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00B050"/>
                          </a:solidFill>
                        </a:rPr>
                        <a:t>♣ </a:t>
                      </a:r>
                      <a:r>
                        <a:rPr lang="fr-FR" sz="2400" b="1" dirty="0">
                          <a:solidFill>
                            <a:schemeClr val="tx1"/>
                          </a:solidFill>
                        </a:rPr>
                        <a:t>7 5 3 2</a:t>
                      </a:r>
                      <a:endParaRPr lang="fr-FR" sz="2400" dirty="0">
                        <a:solidFill>
                          <a:schemeClr val="tx1"/>
                        </a:solidFill>
                      </a:endParaRP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8</a:t>
                      </a:r>
                      <a:br>
                        <a:rPr lang="fr-FR" sz="2400" b="1" dirty="0"/>
                      </a:br>
                      <a:r>
                        <a:rPr lang="fr-FR" sz="2400" dirty="0">
                          <a:solidFill>
                            <a:srgbClr val="FF0000"/>
                          </a:solidFill>
                        </a:rPr>
                        <a:t>♥ </a:t>
                      </a:r>
                      <a:r>
                        <a:rPr lang="fr-FR" sz="2400" b="1" dirty="0">
                          <a:solidFill>
                            <a:schemeClr val="tx1"/>
                          </a:solidFill>
                        </a:rPr>
                        <a:t>A 9 7 5 3</a:t>
                      </a:r>
                      <a:br>
                        <a:rPr lang="fr-FR" sz="2400" b="1" dirty="0"/>
                      </a:br>
                      <a:r>
                        <a:rPr lang="fr-FR" sz="2400" dirty="0">
                          <a:solidFill>
                            <a:srgbClr val="FFC000"/>
                          </a:solidFill>
                        </a:rPr>
                        <a:t>♦ </a:t>
                      </a:r>
                      <a:r>
                        <a:rPr lang="fr-FR" sz="2400" b="1" dirty="0">
                          <a:solidFill>
                            <a:schemeClr val="tx1"/>
                          </a:solidFill>
                        </a:rPr>
                        <a:t>R</a:t>
                      </a:r>
                      <a:r>
                        <a:rPr lang="fr-FR" sz="2400" b="1" baseline="0" dirty="0">
                          <a:solidFill>
                            <a:schemeClr val="tx1"/>
                          </a:solidFill>
                        </a:rPr>
                        <a:t> 8 5</a:t>
                      </a:r>
                      <a:br>
                        <a:rPr lang="fr-FR" sz="2400" b="1" dirty="0"/>
                      </a:br>
                      <a:r>
                        <a:rPr lang="fr-FR" sz="2400" dirty="0">
                          <a:solidFill>
                            <a:srgbClr val="00B050"/>
                          </a:solidFill>
                        </a:rPr>
                        <a:t>♣ </a:t>
                      </a:r>
                      <a:r>
                        <a:rPr lang="fr-FR" sz="2400" b="1" dirty="0">
                          <a:solidFill>
                            <a:schemeClr val="tx1"/>
                          </a:solidFill>
                        </a:rPr>
                        <a:t>7 4 3 2</a:t>
                      </a:r>
                      <a:endParaRPr lang="fr-FR" sz="2400" dirty="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r>
                        <a:rPr lang="fr-FR" sz="2400" b="1" dirty="0"/>
                        <a:t>sud	ouest	nord	est</a:t>
                      </a:r>
                      <a:br>
                        <a:rPr lang="fr-FR" sz="2400" b="1" dirty="0"/>
                      </a:br>
                      <a:r>
                        <a:rPr lang="fr-FR" sz="2400" dirty="0"/>
                        <a:t>	1</a:t>
                      </a:r>
                      <a:r>
                        <a:rPr lang="fr-FR" sz="2400" dirty="0">
                          <a:solidFill>
                            <a:srgbClr val="FFC000"/>
                          </a:solidFill>
                        </a:rPr>
                        <a:t>♦</a:t>
                      </a:r>
                      <a:r>
                        <a:rPr lang="fr-FR" sz="2400" dirty="0"/>
                        <a:t>	1</a:t>
                      </a:r>
                      <a:r>
                        <a:rPr lang="fr-FR" sz="2400" dirty="0">
                          <a:solidFill>
                            <a:srgbClr val="FF0000"/>
                          </a:solidFill>
                        </a:rPr>
                        <a:t>♥</a:t>
                      </a:r>
                      <a:r>
                        <a:rPr lang="fr-FR" sz="2400" dirty="0"/>
                        <a:t>	passe</a:t>
                      </a:r>
                      <a:br>
                        <a:rPr lang="fr-FR" sz="2400" dirty="0"/>
                      </a:br>
                      <a:r>
                        <a:rPr lang="fr-FR" sz="2400" dirty="0"/>
                        <a:t>2</a:t>
                      </a:r>
                      <a:r>
                        <a:rPr lang="fr-FR" sz="2400" dirty="0">
                          <a:solidFill>
                            <a:srgbClr val="FF0000"/>
                          </a:solidFill>
                        </a:rPr>
                        <a:t>♥</a:t>
                      </a:r>
                      <a:endParaRPr lang="fr-FR" sz="2400" dirty="0"/>
                    </a:p>
                  </a:txBody>
                  <a:tcPr/>
                </a:tc>
                <a:tc>
                  <a:txBody>
                    <a:bodyPr/>
                    <a:lstStyle/>
                    <a:p>
                      <a:r>
                        <a:rPr lang="fr-FR" sz="2400" b="1" dirty="0"/>
                        <a:t>sud	ouest	nord	est</a:t>
                      </a:r>
                      <a:br>
                        <a:rPr lang="fr-FR" sz="2400" b="1" dirty="0"/>
                      </a:br>
                      <a:r>
                        <a:rPr lang="fr-FR" sz="2400" dirty="0"/>
                        <a:t>	1</a:t>
                      </a:r>
                      <a:r>
                        <a:rPr lang="fr-FR" sz="2400" dirty="0">
                          <a:solidFill>
                            <a:srgbClr val="FFC000"/>
                          </a:solidFill>
                        </a:rPr>
                        <a:t>♦</a:t>
                      </a:r>
                      <a:r>
                        <a:rPr lang="fr-FR" sz="2400" dirty="0"/>
                        <a:t>	1</a:t>
                      </a:r>
                      <a:r>
                        <a:rPr lang="fr-FR" sz="2400" dirty="0">
                          <a:solidFill>
                            <a:srgbClr val="FF0000"/>
                          </a:solidFill>
                        </a:rPr>
                        <a:t>♥</a:t>
                      </a:r>
                      <a:r>
                        <a:rPr lang="fr-FR" sz="2400" dirty="0"/>
                        <a:t>	passe</a:t>
                      </a:r>
                      <a:br>
                        <a:rPr lang="fr-FR" sz="2400" dirty="0"/>
                      </a:br>
                      <a:r>
                        <a:rPr lang="fr-FR" sz="2400" dirty="0"/>
                        <a:t>3</a:t>
                      </a:r>
                      <a:r>
                        <a:rPr lang="fr-FR" sz="2400" dirty="0">
                          <a:solidFill>
                            <a:srgbClr val="FF0000"/>
                          </a:solidFill>
                        </a:rPr>
                        <a:t>♥</a:t>
                      </a:r>
                      <a:endParaRPr lang="fr-FR" sz="2400" dirty="0"/>
                    </a:p>
                  </a:txBody>
                  <a:tcPr/>
                </a:tc>
                <a:tc>
                  <a:txBody>
                    <a:bodyPr/>
                    <a:lstStyle/>
                    <a:p>
                      <a:r>
                        <a:rPr lang="fr-FR" sz="2400" b="1" dirty="0"/>
                        <a:t>sud	ouest	nord	est</a:t>
                      </a:r>
                      <a:br>
                        <a:rPr lang="fr-FR" sz="2400" b="1" dirty="0"/>
                      </a:br>
                      <a:r>
                        <a:rPr lang="fr-FR" sz="2400" dirty="0"/>
                        <a:t>	1</a:t>
                      </a:r>
                      <a:r>
                        <a:rPr lang="fr-FR" sz="2400" dirty="0">
                          <a:solidFill>
                            <a:srgbClr val="FFC000"/>
                          </a:solidFill>
                        </a:rPr>
                        <a:t>♦</a:t>
                      </a:r>
                      <a:r>
                        <a:rPr lang="fr-FR" sz="2400" dirty="0"/>
                        <a:t>	1</a:t>
                      </a:r>
                      <a:r>
                        <a:rPr lang="fr-FR" sz="2400" dirty="0">
                          <a:solidFill>
                            <a:srgbClr val="FF0000"/>
                          </a:solidFill>
                        </a:rPr>
                        <a:t>♥</a:t>
                      </a:r>
                      <a:r>
                        <a:rPr lang="fr-FR" sz="2400" dirty="0"/>
                        <a:t>	passe</a:t>
                      </a:r>
                      <a:br>
                        <a:rPr lang="fr-FR" sz="2400" dirty="0"/>
                      </a:br>
                      <a:r>
                        <a:rPr lang="fr-FR" sz="2400" dirty="0"/>
                        <a:t>4</a:t>
                      </a:r>
                      <a:r>
                        <a:rPr lang="fr-FR" sz="2400" dirty="0">
                          <a:solidFill>
                            <a:srgbClr val="FF0000"/>
                          </a:solidFill>
                        </a:rPr>
                        <a:t>♥</a:t>
                      </a:r>
                      <a:endParaRPr lang="fr-FR"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8042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Soutiens du partenaire de l’intervenant avec une main inférieure à 13 HLD</a:t>
            </a:r>
          </a:p>
          <a:p>
            <a:pPr>
              <a:lnSpc>
                <a:spcPct val="100000"/>
              </a:lnSpc>
              <a:spcBef>
                <a:spcPts val="0"/>
              </a:spcBef>
              <a:defRPr/>
            </a:pPr>
            <a:endParaRPr lang="fr-FR" b="1" dirty="0"/>
          </a:p>
          <a:p>
            <a:pPr algn="l">
              <a:lnSpc>
                <a:spcPct val="100000"/>
              </a:lnSpc>
              <a:spcBef>
                <a:spcPts val="0"/>
              </a:spcBef>
              <a:defRPr/>
            </a:pPr>
            <a:r>
              <a:rPr lang="fr-FR" dirty="0"/>
              <a:t>Les deux camps sont non vulnérables</a:t>
            </a:r>
          </a:p>
          <a:p>
            <a:pPr algn="l">
              <a:lnSpc>
                <a:spcPct val="100000"/>
              </a:lnSpc>
              <a:spcBef>
                <a:spcPts val="0"/>
              </a:spcBef>
              <a:defRPr/>
            </a:pPr>
            <a:r>
              <a:rPr lang="fr-FR" dirty="0"/>
              <a:t>Sud a la parole après un début de séquence</a:t>
            </a:r>
          </a:p>
          <a:p>
            <a:pPr algn="l">
              <a:lnSpc>
                <a:spcPct val="100000"/>
              </a:lnSpc>
              <a:spcBef>
                <a:spcPts val="0"/>
              </a:spcBef>
              <a:defRPr/>
            </a:pPr>
            <a:endParaRPr lang="fr-FR" b="1" dirty="0"/>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 A R V 7 6</a:t>
            </a:r>
            <a:r>
              <a:rPr lang="fr-FR" dirty="0"/>
              <a:t>			</a:t>
            </a:r>
            <a:r>
              <a:rPr lang="fr-FR" dirty="0">
                <a:latin typeface="Segoe UI Black" pitchFamily="34" charset="0"/>
                <a:ea typeface="Segoe UI Black" pitchFamily="34" charset="0"/>
              </a:rPr>
              <a:t>♠</a:t>
            </a:r>
            <a:r>
              <a:rPr lang="fr-FR" dirty="0"/>
              <a:t> </a:t>
            </a:r>
            <a:r>
              <a:rPr lang="fr-FR" b="1" dirty="0"/>
              <a:t>A R V 7 6 </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 2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2 </a:t>
            </a:r>
            <a:r>
              <a:rPr lang="fr-FR" dirty="0">
                <a:solidFill>
                  <a:srgbClr val="FF0000"/>
                </a:solidFill>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 V 4 3</a:t>
            </a:r>
            <a:r>
              <a:rPr lang="fr-FR" dirty="0"/>
              <a:t>			</a:t>
            </a: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V 4 3</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 10 6 5 3			</a:t>
            </a: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10 6 5 3</a:t>
            </a:r>
          </a:p>
          <a:p>
            <a:pPr>
              <a:lnSpc>
                <a:spcPct val="100000"/>
              </a:lnSpc>
              <a:spcBef>
                <a:spcPts val="0"/>
              </a:spcBef>
              <a:defRPr/>
            </a:pPr>
            <a:endParaRPr lang="fr-FR" b="1" dirty="0"/>
          </a:p>
          <a:p>
            <a:pPr algn="l">
              <a:lnSpc>
                <a:spcPct val="100000"/>
              </a:lnSpc>
              <a:spcBef>
                <a:spcPts val="0"/>
              </a:spcBef>
              <a:defRPr/>
            </a:pPr>
            <a:r>
              <a:rPr lang="fr-FR" b="1" dirty="0"/>
              <a:t>Main 1				Main 2</a:t>
            </a:r>
            <a:r>
              <a:rPr lang="fr-FR" b="1" dirty="0">
                <a:latin typeface="Segoe UI Black" pitchFamily="34" charset="0"/>
                <a:ea typeface="Segoe UI Black" pitchFamily="34" charset="0"/>
              </a:rPr>
              <a:t> </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D 10 5</a:t>
            </a:r>
            <a:r>
              <a:rPr lang="fr-FR" dirty="0"/>
              <a:t>			</a:t>
            </a:r>
            <a:r>
              <a:rPr lang="fr-FR" dirty="0">
                <a:latin typeface="Segoe UI Black" pitchFamily="34" charset="0"/>
                <a:ea typeface="Segoe UI Black" pitchFamily="34" charset="0"/>
              </a:rPr>
              <a:t>♠</a:t>
            </a:r>
            <a:r>
              <a:rPr lang="fr-FR" dirty="0"/>
              <a:t> </a:t>
            </a:r>
            <a:r>
              <a:rPr lang="fr-FR" b="1" dirty="0"/>
              <a:t>10 9 4 3 2</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9 4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t>7 6 3</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7 5 2</a:t>
            </a:r>
            <a:r>
              <a:rPr lang="fr-FR" dirty="0"/>
              <a:t> 			</a:t>
            </a:r>
            <a:r>
              <a:rPr lang="fr-FR" dirty="0">
                <a:solidFill>
                  <a:srgbClr val="FFC000"/>
                </a:solidFill>
                <a:latin typeface="Segoe UI Black" pitchFamily="34" charset="0"/>
                <a:ea typeface="Segoe UI Black" pitchFamily="34" charset="0"/>
              </a:rPr>
              <a:t>♦ </a:t>
            </a:r>
            <a:r>
              <a:rPr lang="fr-FR" b="1" dirty="0"/>
              <a:t>R 9 5</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R D V			</a:t>
            </a:r>
            <a:r>
              <a:rPr lang="fr-FR" dirty="0">
                <a:solidFill>
                  <a:srgbClr val="00B050"/>
                </a:solidFill>
                <a:latin typeface="Segoe UI Black" pitchFamily="34" charset="0"/>
                <a:ea typeface="Segoe UI Black" pitchFamily="34" charset="0"/>
              </a:rPr>
              <a:t>♣ </a:t>
            </a:r>
            <a:r>
              <a:rPr lang="fr-FR" b="1" dirty="0"/>
              <a:t>9 2</a:t>
            </a:r>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562942997"/>
              </p:ext>
            </p:extLst>
          </p:nvPr>
        </p:nvGraphicFramePr>
        <p:xfrm>
          <a:off x="7491185" y="1609462"/>
          <a:ext cx="3398932" cy="736600"/>
        </p:xfrm>
        <a:graphic>
          <a:graphicData uri="http://schemas.openxmlformats.org/drawingml/2006/table">
            <a:tbl>
              <a:tblPr firstRow="1" bandRow="1">
                <a:tableStyleId>{5C22544A-7EE6-4342-B048-85BDC9FD1C3A}</a:tableStyleId>
              </a:tblPr>
              <a:tblGrid>
                <a:gridCol w="849733">
                  <a:extLst>
                    <a:ext uri="{9D8B030D-6E8A-4147-A177-3AD203B41FA5}">
                      <a16:colId xmlns:a16="http://schemas.microsoft.com/office/drawing/2014/main" val="20000"/>
                    </a:ext>
                  </a:extLst>
                </a:gridCol>
                <a:gridCol w="849733">
                  <a:extLst>
                    <a:ext uri="{9D8B030D-6E8A-4147-A177-3AD203B41FA5}">
                      <a16:colId xmlns:a16="http://schemas.microsoft.com/office/drawing/2014/main" val="20001"/>
                    </a:ext>
                  </a:extLst>
                </a:gridCol>
                <a:gridCol w="849733">
                  <a:extLst>
                    <a:ext uri="{9D8B030D-6E8A-4147-A177-3AD203B41FA5}">
                      <a16:colId xmlns:a16="http://schemas.microsoft.com/office/drawing/2014/main" val="20002"/>
                    </a:ext>
                  </a:extLst>
                </a:gridCol>
                <a:gridCol w="849733">
                  <a:extLst>
                    <a:ext uri="{9D8B030D-6E8A-4147-A177-3AD203B41FA5}">
                      <a16:colId xmlns:a16="http://schemas.microsoft.com/office/drawing/2014/main" val="20003"/>
                    </a:ext>
                  </a:extLst>
                </a:gridCol>
              </a:tblGrid>
              <a:tr h="0">
                <a:tc>
                  <a:txBody>
                    <a:bodyPr/>
                    <a:lstStyle/>
                    <a:p>
                      <a:pPr algn="ctr"/>
                      <a:r>
                        <a:rPr lang="fr-FR" sz="1800" dirty="0"/>
                        <a:t>sud</a:t>
                      </a:r>
                    </a:p>
                  </a:txBody>
                  <a:tcPr/>
                </a:tc>
                <a:tc>
                  <a:txBody>
                    <a:bodyPr/>
                    <a:lstStyle/>
                    <a:p>
                      <a:pPr algn="ctr"/>
                      <a:r>
                        <a:rPr lang="fr-FR" sz="1800" dirty="0"/>
                        <a:t>ouest</a:t>
                      </a:r>
                    </a:p>
                  </a:txBody>
                  <a:tcPr/>
                </a:tc>
                <a:tc>
                  <a:txBody>
                    <a:bodyPr/>
                    <a:lstStyle/>
                    <a:p>
                      <a:pPr algn="ctr"/>
                      <a:r>
                        <a:rPr lang="fr-FR" sz="1800" dirty="0"/>
                        <a:t>nord</a:t>
                      </a:r>
                    </a:p>
                  </a:txBody>
                  <a:tcPr/>
                </a:tc>
                <a:tc>
                  <a:txBody>
                    <a:bodyPr/>
                    <a:lstStyle/>
                    <a:p>
                      <a:pPr algn="ctr"/>
                      <a:r>
                        <a:rPr lang="fr-FR" sz="1800" dirty="0"/>
                        <a:t>est</a:t>
                      </a:r>
                    </a:p>
                  </a:txBody>
                  <a:tcPr/>
                </a:tc>
                <a:extLst>
                  <a:ext uri="{0D108BD9-81ED-4DB2-BD59-A6C34878D82A}">
                    <a16:rowId xmlns:a16="http://schemas.microsoft.com/office/drawing/2014/main" val="1000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1</a:t>
                      </a:r>
                      <a:r>
                        <a:rPr lang="fr-FR" dirty="0">
                          <a:solidFill>
                            <a:srgbClr val="FF0000"/>
                          </a:solidFill>
                          <a:latin typeface="Segoe UI Black" pitchFamily="34" charset="0"/>
                          <a:ea typeface="Segoe UI Black" pitchFamily="34" charset="0"/>
                        </a:rPr>
                        <a:t>♥</a:t>
                      </a:r>
                      <a:endParaRPr lang="fr-FR" sz="1800" b="1" dirty="0">
                        <a:solidFill>
                          <a:schemeClr val="tx1"/>
                        </a:solidFill>
                      </a:endParaRPr>
                    </a:p>
                  </a:txBody>
                  <a:tcPr/>
                </a:tc>
                <a:tc>
                  <a:txBody>
                    <a:bodyPr/>
                    <a:lstStyle/>
                    <a:p>
                      <a:pPr algn="ctr"/>
                      <a:r>
                        <a:rPr lang="fr-FR" sz="1800" b="1" dirty="0">
                          <a:solidFill>
                            <a:schemeClr val="tx1"/>
                          </a:solidFill>
                        </a:rPr>
                        <a:t>1</a:t>
                      </a:r>
                      <a:r>
                        <a:rPr lang="fr-FR" dirty="0">
                          <a:latin typeface="Segoe UI Black" pitchFamily="34" charset="0"/>
                          <a:ea typeface="Segoe UI Black" pitchFamily="34" charset="0"/>
                        </a:rPr>
                        <a:t>♠</a:t>
                      </a:r>
                      <a:endParaRPr lang="fr-FR"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2</a:t>
                      </a:r>
                      <a:r>
                        <a:rPr lang="fr-FR" dirty="0">
                          <a:solidFill>
                            <a:srgbClr val="FF0000"/>
                          </a:solidFill>
                          <a:latin typeface="Segoe UI Black" pitchFamily="34" charset="0"/>
                          <a:ea typeface="Segoe UI Black" pitchFamily="34" charset="0"/>
                        </a:rPr>
                        <a:t>♥</a:t>
                      </a:r>
                      <a:endParaRPr lang="fr-FR"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t>4</a:t>
                      </a:r>
                      <a:r>
                        <a:rPr lang="fr-FR" dirty="0">
                          <a:latin typeface="Segoe UI Black" pitchFamily="34" charset="0"/>
                          <a:ea typeface="Segoe UI Black" pitchFamily="34" charset="0"/>
                        </a:rPr>
                        <a:t>♠</a:t>
                      </a:r>
                      <a:endParaRPr lang="fr-FR" sz="1800" b="1" dirty="0">
                        <a:solidFill>
                          <a:schemeClr val="tx1"/>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81932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Attitude de l’intervenant après un soutien à saut de son partenaire</a:t>
            </a:r>
          </a:p>
          <a:p>
            <a:pPr>
              <a:lnSpc>
                <a:spcPct val="100000"/>
              </a:lnSpc>
              <a:spcBef>
                <a:spcPts val="0"/>
              </a:spcBef>
              <a:defRPr/>
            </a:pPr>
            <a:endParaRPr lang="fr-FR" b="1" dirty="0"/>
          </a:p>
          <a:p>
            <a:pPr algn="l">
              <a:lnSpc>
                <a:spcPct val="100000"/>
              </a:lnSpc>
              <a:spcBef>
                <a:spcPts val="0"/>
              </a:spcBef>
              <a:defRPr/>
            </a:pPr>
            <a:r>
              <a:rPr lang="fr-FR" dirty="0"/>
              <a:t>Que connaît l’intervenant après un soutien à saut de son partenaire ?</a:t>
            </a:r>
            <a:endParaRPr lang="fr-FR" b="1" dirty="0"/>
          </a:p>
          <a:p>
            <a:pPr marL="342900" indent="-342900" algn="l">
              <a:lnSpc>
                <a:spcPct val="100000"/>
              </a:lnSpc>
              <a:spcBef>
                <a:spcPts val="0"/>
              </a:spcBef>
              <a:buFont typeface="Arial" panose="020B0604020202020204" pitchFamily="34" charset="0"/>
              <a:buChar char="•"/>
              <a:defRPr/>
            </a:pPr>
            <a:r>
              <a:rPr lang="fr-FR" dirty="0"/>
              <a:t>La force maximale de son camp car le soutien à saut dénie 13 points d’honneur</a:t>
            </a:r>
          </a:p>
          <a:p>
            <a:pPr marL="342900" indent="-342900" algn="l">
              <a:lnSpc>
                <a:spcPct val="100000"/>
              </a:lnSpc>
              <a:spcBef>
                <a:spcPts val="0"/>
              </a:spcBef>
              <a:buFont typeface="Arial" panose="020B0604020202020204" pitchFamily="34" charset="0"/>
              <a:buChar char="•"/>
              <a:defRPr/>
            </a:pPr>
            <a:r>
              <a:rPr lang="fr-FR" dirty="0"/>
              <a:t>Le nombre d’atouts de sa ligne</a:t>
            </a:r>
          </a:p>
          <a:p>
            <a:pPr marL="342900" indent="-342900" algn="l">
              <a:lnSpc>
                <a:spcPct val="100000"/>
              </a:lnSpc>
              <a:spcBef>
                <a:spcPts val="0"/>
              </a:spcBef>
              <a:buFont typeface="Arial" panose="020B0604020202020204" pitchFamily="34" charset="0"/>
              <a:buChar char="•"/>
              <a:defRPr/>
            </a:pPr>
            <a:endParaRPr lang="fr-FR" dirty="0"/>
          </a:p>
          <a:p>
            <a:pPr algn="l">
              <a:lnSpc>
                <a:spcPct val="100000"/>
              </a:lnSpc>
              <a:spcBef>
                <a:spcPts val="0"/>
              </a:spcBef>
              <a:defRPr/>
            </a:pPr>
            <a:r>
              <a:rPr lang="fr-FR" dirty="0"/>
              <a:t>Il peut donc :</a:t>
            </a:r>
          </a:p>
          <a:p>
            <a:pPr marL="342900" indent="-342900" algn="l">
              <a:lnSpc>
                <a:spcPct val="100000"/>
              </a:lnSpc>
              <a:spcBef>
                <a:spcPts val="0"/>
              </a:spcBef>
              <a:buFont typeface="Arial" panose="020B0604020202020204" pitchFamily="34" charset="0"/>
              <a:buChar char="•"/>
              <a:defRPr/>
            </a:pPr>
            <a:r>
              <a:rPr lang="fr-FR" b="1" dirty="0"/>
              <a:t>Passer</a:t>
            </a:r>
          </a:p>
          <a:p>
            <a:pPr marL="342900" indent="-342900" algn="l">
              <a:lnSpc>
                <a:spcPct val="100000"/>
              </a:lnSpc>
              <a:spcBef>
                <a:spcPts val="0"/>
              </a:spcBef>
              <a:buFont typeface="Arial" panose="020B0604020202020204" pitchFamily="34" charset="0"/>
              <a:buChar char="•"/>
              <a:defRPr/>
            </a:pPr>
            <a:r>
              <a:rPr lang="fr-FR" b="1" dirty="0"/>
              <a:t>Option offensive : </a:t>
            </a:r>
            <a:r>
              <a:rPr lang="fr-FR" dirty="0"/>
              <a:t>demander la manche avec l’espoir de la gagner s’il estime que son camp est en attaque</a:t>
            </a:r>
          </a:p>
          <a:p>
            <a:pPr marL="342900" indent="-342900" algn="l">
              <a:lnSpc>
                <a:spcPct val="100000"/>
              </a:lnSpc>
              <a:spcBef>
                <a:spcPts val="0"/>
              </a:spcBef>
              <a:buFont typeface="Arial" panose="020B0604020202020204" pitchFamily="34" charset="0"/>
              <a:buChar char="•"/>
              <a:defRPr/>
            </a:pPr>
            <a:r>
              <a:rPr lang="fr-FR" b="1" dirty="0"/>
              <a:t>Option défensive : </a:t>
            </a:r>
            <a:r>
              <a:rPr lang="fr-FR" dirty="0"/>
              <a:t>faire une enchère de sacrifice s’il possède un sixième atout, en conformité avec la loi des levées totales</a:t>
            </a: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dirty="0"/>
          </a:p>
        </p:txBody>
      </p:sp>
    </p:spTree>
    <p:extLst>
      <p:ext uri="{BB962C8B-B14F-4D97-AF65-F5344CB8AC3E}">
        <p14:creationId xmlns:p14="http://schemas.microsoft.com/office/powerpoint/2010/main" val="3641487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Attitude de l’intervenant après un soutien à saut de son partenaire</a:t>
            </a:r>
          </a:p>
          <a:p>
            <a:pPr>
              <a:lnSpc>
                <a:spcPct val="100000"/>
              </a:lnSpc>
              <a:spcBef>
                <a:spcPts val="0"/>
              </a:spcBef>
              <a:defRPr/>
            </a:pPr>
            <a:endParaRPr lang="fr-FR" b="1" dirty="0"/>
          </a:p>
          <a:p>
            <a:pPr algn="l">
              <a:lnSpc>
                <a:spcPct val="100000"/>
              </a:lnSpc>
              <a:spcBef>
                <a:spcPts val="0"/>
              </a:spcBef>
              <a:defRPr/>
            </a:pPr>
            <a:r>
              <a:rPr lang="fr-FR" dirty="0"/>
              <a:t>Les deux camps sont non vulnérables</a:t>
            </a:r>
          </a:p>
          <a:p>
            <a:pPr algn="l">
              <a:lnSpc>
                <a:spcPct val="100000"/>
              </a:lnSpc>
              <a:spcBef>
                <a:spcPts val="0"/>
              </a:spcBef>
              <a:defRPr/>
            </a:pPr>
            <a:r>
              <a:rPr lang="fr-FR" dirty="0"/>
              <a:t>Sud a la parole après un début de séquence</a:t>
            </a:r>
          </a:p>
          <a:p>
            <a:pPr>
              <a:lnSpc>
                <a:spcPct val="100000"/>
              </a:lnSpc>
              <a:spcBef>
                <a:spcPts val="0"/>
              </a:spcBef>
              <a:defRPr/>
            </a:pPr>
            <a:endParaRPr lang="fr-FR" b="1" dirty="0"/>
          </a:p>
          <a:p>
            <a:pPr>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b="1" dirty="0"/>
          </a:p>
          <a:p>
            <a:pPr algn="l">
              <a:lnSpc>
                <a:spcPct val="100000"/>
              </a:lnSpc>
              <a:spcBef>
                <a:spcPts val="0"/>
              </a:spcBef>
              <a:defRPr/>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776083591"/>
              </p:ext>
            </p:extLst>
          </p:nvPr>
        </p:nvGraphicFramePr>
        <p:xfrm>
          <a:off x="411891" y="3739977"/>
          <a:ext cx="11277600" cy="2011680"/>
        </p:xfrm>
        <a:graphic>
          <a:graphicData uri="http://schemas.openxmlformats.org/drawingml/2006/table">
            <a:tbl>
              <a:tblPr firstRow="1" bandRow="1">
                <a:tableStyleId>{5C22544A-7EE6-4342-B048-85BDC9FD1C3A}</a:tableStyleId>
              </a:tblPr>
              <a:tblGrid>
                <a:gridCol w="3759200">
                  <a:extLst>
                    <a:ext uri="{9D8B030D-6E8A-4147-A177-3AD203B41FA5}">
                      <a16:colId xmlns:a16="http://schemas.microsoft.com/office/drawing/2014/main" val="20000"/>
                    </a:ext>
                  </a:extLst>
                </a:gridCol>
                <a:gridCol w="3759200">
                  <a:extLst>
                    <a:ext uri="{9D8B030D-6E8A-4147-A177-3AD203B41FA5}">
                      <a16:colId xmlns:a16="http://schemas.microsoft.com/office/drawing/2014/main" val="20001"/>
                    </a:ext>
                  </a:extLst>
                </a:gridCol>
                <a:gridCol w="3759200">
                  <a:extLst>
                    <a:ext uri="{9D8B030D-6E8A-4147-A177-3AD203B41FA5}">
                      <a16:colId xmlns:a16="http://schemas.microsoft.com/office/drawing/2014/main" val="2000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V</a:t>
                      </a:r>
                      <a:r>
                        <a:rPr lang="fr-FR" sz="2400" b="1" baseline="0" dirty="0">
                          <a:solidFill>
                            <a:schemeClr val="tx1"/>
                          </a:solidFill>
                        </a:rPr>
                        <a:t> 10 9 7 6 2</a:t>
                      </a:r>
                      <a:br>
                        <a:rPr lang="fr-FR" sz="2400" b="1" dirty="0"/>
                      </a:br>
                      <a:r>
                        <a:rPr lang="fr-FR" sz="2400" dirty="0">
                          <a:solidFill>
                            <a:srgbClr val="FF0000"/>
                          </a:solidFill>
                        </a:rPr>
                        <a:t>♥ </a:t>
                      </a:r>
                      <a:r>
                        <a:rPr lang="fr-FR" sz="2400" b="1" dirty="0">
                          <a:solidFill>
                            <a:schemeClr val="tx1"/>
                          </a:solidFill>
                        </a:rPr>
                        <a:t>3</a:t>
                      </a:r>
                      <a:r>
                        <a:rPr lang="fr-FR" sz="2400" b="1" dirty="0"/>
                        <a:t>	</a:t>
                      </a:r>
                      <a:br>
                        <a:rPr lang="fr-FR" sz="2400" b="1" dirty="0"/>
                      </a:br>
                      <a:r>
                        <a:rPr lang="fr-FR" sz="2400" dirty="0">
                          <a:solidFill>
                            <a:srgbClr val="FFC000"/>
                          </a:solidFill>
                        </a:rPr>
                        <a:t>♦ </a:t>
                      </a:r>
                      <a:r>
                        <a:rPr lang="fr-FR" sz="2400" b="1" dirty="0">
                          <a:solidFill>
                            <a:schemeClr val="tx1"/>
                          </a:solidFill>
                        </a:rPr>
                        <a:t>A D</a:t>
                      </a:r>
                      <a:r>
                        <a:rPr lang="fr-FR" sz="2400" b="1" baseline="0" dirty="0">
                          <a:solidFill>
                            <a:schemeClr val="tx1"/>
                          </a:solidFill>
                        </a:rPr>
                        <a:t> V </a:t>
                      </a:r>
                      <a:endParaRPr lang="fr-FR" sz="24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00B050"/>
                          </a:solidFill>
                        </a:rPr>
                        <a:t>♣ </a:t>
                      </a:r>
                      <a:r>
                        <a:rPr lang="fr-FR" sz="2400" b="1" dirty="0">
                          <a:solidFill>
                            <a:schemeClr val="tx1"/>
                          </a:solidFill>
                        </a:rPr>
                        <a:t>A</a:t>
                      </a:r>
                      <a:r>
                        <a:rPr lang="fr-FR" sz="2400" b="1" baseline="0" dirty="0">
                          <a:solidFill>
                            <a:schemeClr val="tx1"/>
                          </a:solidFill>
                        </a:rPr>
                        <a:t> R 3</a:t>
                      </a:r>
                      <a:endParaRPr lang="fr-FR" sz="2400" dirty="0">
                        <a:solidFill>
                          <a:schemeClr val="tx1"/>
                        </a:solidFill>
                      </a:endParaRP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A R 9 7 6 3</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0000"/>
                          </a:solidFill>
                        </a:rPr>
                        <a:t>♥ </a:t>
                      </a:r>
                      <a:r>
                        <a:rPr lang="fr-FR" sz="2400" b="1" dirty="0">
                          <a:solidFill>
                            <a:schemeClr val="tx1"/>
                          </a:solidFill>
                        </a:rPr>
                        <a:t>7 4</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C000"/>
                          </a:solidFill>
                        </a:rPr>
                        <a:t>♦ </a:t>
                      </a:r>
                      <a:r>
                        <a:rPr lang="fr-FR" sz="2400" b="1" dirty="0">
                          <a:solidFill>
                            <a:schemeClr val="tx1"/>
                          </a:solidFill>
                        </a:rPr>
                        <a:t>V 10 8 7</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00B050"/>
                          </a:solidFill>
                        </a:rPr>
                        <a:t>♣ </a:t>
                      </a:r>
                      <a:r>
                        <a:rPr lang="fr-FR" sz="2400" b="1" dirty="0">
                          <a:solidFill>
                            <a:schemeClr val="tx1"/>
                          </a:solidFill>
                        </a:rPr>
                        <a:t>6</a:t>
                      </a:r>
                      <a:endParaRPr lang="fr-FR" sz="2400" dirty="0">
                        <a:solidFill>
                          <a:schemeClr val="tx1"/>
                        </a:solidFill>
                      </a:endParaRP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chemeClr val="tx1"/>
                          </a:solidFill>
                        </a:rPr>
                        <a:t>♠ </a:t>
                      </a:r>
                      <a:r>
                        <a:rPr lang="fr-FR" sz="2400" b="1" dirty="0">
                          <a:solidFill>
                            <a:schemeClr val="tx1"/>
                          </a:solidFill>
                        </a:rPr>
                        <a:t>R D 10 9 5</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0000"/>
                          </a:solidFill>
                        </a:rPr>
                        <a:t>♥ </a:t>
                      </a:r>
                      <a:r>
                        <a:rPr lang="fr-FR" sz="2400" b="1" dirty="0">
                          <a:solidFill>
                            <a:schemeClr val="tx1"/>
                          </a:solidFill>
                        </a:rPr>
                        <a:t>7 4</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FFC000"/>
                          </a:solidFill>
                        </a:rPr>
                        <a:t>♦ </a:t>
                      </a:r>
                      <a:r>
                        <a:rPr lang="fr-FR" sz="2400" b="1" dirty="0">
                          <a:solidFill>
                            <a:schemeClr val="tx1"/>
                          </a:solidFill>
                        </a:rPr>
                        <a:t>R</a:t>
                      </a:r>
                      <a:r>
                        <a:rPr lang="fr-FR" sz="2400" b="1" baseline="0" dirty="0">
                          <a:solidFill>
                            <a:schemeClr val="tx1"/>
                          </a:solidFill>
                        </a:rPr>
                        <a:t> V 8</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dirty="0">
                          <a:solidFill>
                            <a:srgbClr val="00B050"/>
                          </a:solidFill>
                        </a:rPr>
                        <a:t>♣ </a:t>
                      </a:r>
                      <a:r>
                        <a:rPr lang="fr-FR" sz="2400" b="1" dirty="0">
                          <a:solidFill>
                            <a:schemeClr val="tx1"/>
                          </a:solidFill>
                        </a:rPr>
                        <a:t>8 7 3</a:t>
                      </a:r>
                      <a:endParaRPr lang="fr-FR" sz="2400" dirty="0">
                        <a:solidFill>
                          <a:schemeClr val="tx1"/>
                        </a:solidFill>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algn="ctr"/>
                      <a:r>
                        <a:rPr lang="fr-FR" sz="2400" b="1" dirty="0"/>
                        <a:t>4 </a:t>
                      </a:r>
                      <a:r>
                        <a:rPr lang="fr-FR" sz="2400" dirty="0">
                          <a:solidFill>
                            <a:schemeClr val="tx1"/>
                          </a:solidFill>
                        </a:rPr>
                        <a:t>♠</a:t>
                      </a:r>
                      <a:endParaRPr lang="fr-FR" sz="24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b="1" dirty="0"/>
                        <a:t>4 </a:t>
                      </a:r>
                      <a:r>
                        <a:rPr lang="fr-FR" sz="2400" dirty="0">
                          <a:solidFill>
                            <a:schemeClr val="tx1"/>
                          </a:solidFill>
                        </a:rPr>
                        <a:t>♠</a:t>
                      </a:r>
                      <a:endParaRPr lang="fr-FR" sz="2400" b="1" dirty="0"/>
                    </a:p>
                  </a:txBody>
                  <a:tcPr/>
                </a:tc>
                <a:tc>
                  <a:txBody>
                    <a:bodyPr/>
                    <a:lstStyle/>
                    <a:p>
                      <a:pPr algn="ctr"/>
                      <a:r>
                        <a:rPr lang="fr-FR" sz="2400" b="1" dirty="0"/>
                        <a:t>PASSE</a:t>
                      </a:r>
                    </a:p>
                  </a:txBody>
                  <a:tcPr/>
                </a:tc>
                <a:extLst>
                  <a:ext uri="{0D108BD9-81ED-4DB2-BD59-A6C34878D82A}">
                    <a16:rowId xmlns:a16="http://schemas.microsoft.com/office/drawing/2014/main" val="10001"/>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1308559972"/>
              </p:ext>
            </p:extLst>
          </p:nvPr>
        </p:nvGraphicFramePr>
        <p:xfrm>
          <a:off x="7491185" y="1609462"/>
          <a:ext cx="3398932" cy="1107440"/>
        </p:xfrm>
        <a:graphic>
          <a:graphicData uri="http://schemas.openxmlformats.org/drawingml/2006/table">
            <a:tbl>
              <a:tblPr firstRow="1" bandRow="1">
                <a:tableStyleId>{5C22544A-7EE6-4342-B048-85BDC9FD1C3A}</a:tableStyleId>
              </a:tblPr>
              <a:tblGrid>
                <a:gridCol w="849733">
                  <a:extLst>
                    <a:ext uri="{9D8B030D-6E8A-4147-A177-3AD203B41FA5}">
                      <a16:colId xmlns:a16="http://schemas.microsoft.com/office/drawing/2014/main" val="20000"/>
                    </a:ext>
                  </a:extLst>
                </a:gridCol>
                <a:gridCol w="849733">
                  <a:extLst>
                    <a:ext uri="{9D8B030D-6E8A-4147-A177-3AD203B41FA5}">
                      <a16:colId xmlns:a16="http://schemas.microsoft.com/office/drawing/2014/main" val="20001"/>
                    </a:ext>
                  </a:extLst>
                </a:gridCol>
                <a:gridCol w="849733">
                  <a:extLst>
                    <a:ext uri="{9D8B030D-6E8A-4147-A177-3AD203B41FA5}">
                      <a16:colId xmlns:a16="http://schemas.microsoft.com/office/drawing/2014/main" val="20002"/>
                    </a:ext>
                  </a:extLst>
                </a:gridCol>
                <a:gridCol w="849733">
                  <a:extLst>
                    <a:ext uri="{9D8B030D-6E8A-4147-A177-3AD203B41FA5}">
                      <a16:colId xmlns:a16="http://schemas.microsoft.com/office/drawing/2014/main" val="20003"/>
                    </a:ext>
                  </a:extLst>
                </a:gridCol>
              </a:tblGrid>
              <a:tr h="0">
                <a:tc>
                  <a:txBody>
                    <a:bodyPr/>
                    <a:lstStyle/>
                    <a:p>
                      <a:pPr algn="ctr"/>
                      <a:r>
                        <a:rPr lang="fr-FR" sz="1800" dirty="0"/>
                        <a:t>sud</a:t>
                      </a:r>
                    </a:p>
                  </a:txBody>
                  <a:tcPr/>
                </a:tc>
                <a:tc>
                  <a:txBody>
                    <a:bodyPr/>
                    <a:lstStyle/>
                    <a:p>
                      <a:pPr algn="ctr"/>
                      <a:r>
                        <a:rPr lang="fr-FR" sz="1800" dirty="0"/>
                        <a:t>ouest</a:t>
                      </a:r>
                    </a:p>
                  </a:txBody>
                  <a:tcPr/>
                </a:tc>
                <a:tc>
                  <a:txBody>
                    <a:bodyPr/>
                    <a:lstStyle/>
                    <a:p>
                      <a:pPr algn="ctr"/>
                      <a:r>
                        <a:rPr lang="fr-FR" sz="1800" dirty="0"/>
                        <a:t>nord</a:t>
                      </a:r>
                    </a:p>
                  </a:txBody>
                  <a:tcPr/>
                </a:tc>
                <a:tc>
                  <a:txBody>
                    <a:bodyPr/>
                    <a:lstStyle/>
                    <a:p>
                      <a:pPr algn="ctr"/>
                      <a:r>
                        <a:rPr lang="fr-FR" sz="1800" dirty="0"/>
                        <a:t>est</a:t>
                      </a:r>
                    </a:p>
                  </a:txBody>
                  <a:tcPr/>
                </a:tc>
                <a:extLst>
                  <a:ext uri="{0D108BD9-81ED-4DB2-BD59-A6C34878D82A}">
                    <a16:rowId xmlns:a16="http://schemas.microsoft.com/office/drawing/2014/main" val="1000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1</a:t>
                      </a:r>
                      <a:r>
                        <a:rPr lang="fr-FR" dirty="0">
                          <a:solidFill>
                            <a:srgbClr val="FF0000"/>
                          </a:solidFill>
                          <a:latin typeface="Segoe UI Black" pitchFamily="34" charset="0"/>
                          <a:ea typeface="Segoe UI Black" pitchFamily="34" charset="0"/>
                        </a:rPr>
                        <a:t>♥</a:t>
                      </a:r>
                      <a:endParaRPr lang="fr-FR" sz="1800" b="1" dirty="0">
                        <a:solidFill>
                          <a:schemeClr val="tx1"/>
                        </a:solidFill>
                      </a:endParaRPr>
                    </a:p>
                  </a:txBody>
                  <a:tcPr/>
                </a:tc>
                <a:tc>
                  <a:txBody>
                    <a:bodyPr/>
                    <a:lstStyle/>
                    <a:p>
                      <a:pPr algn="ctr"/>
                      <a:r>
                        <a:rPr lang="fr-FR" sz="1800" b="1" dirty="0">
                          <a:solidFill>
                            <a:schemeClr val="tx1"/>
                          </a:solidFill>
                        </a:rPr>
                        <a:t>1</a:t>
                      </a:r>
                      <a:r>
                        <a:rPr lang="fr-FR" dirty="0">
                          <a:latin typeface="Segoe UI Black" pitchFamily="34" charset="0"/>
                          <a:ea typeface="Segoe UI Black" pitchFamily="34" charset="0"/>
                        </a:rPr>
                        <a:t>♠</a:t>
                      </a:r>
                      <a:endParaRPr lang="fr-FR"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2</a:t>
                      </a:r>
                      <a:r>
                        <a:rPr lang="fr-FR" dirty="0">
                          <a:solidFill>
                            <a:srgbClr val="FF0000"/>
                          </a:solidFill>
                          <a:latin typeface="Segoe UI Black" pitchFamily="34" charset="0"/>
                          <a:ea typeface="Segoe UI Black" pitchFamily="34" charset="0"/>
                        </a:rPr>
                        <a:t>♥</a:t>
                      </a:r>
                      <a:endParaRPr lang="fr-FR"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latin typeface="+mn-lt"/>
                          <a:ea typeface="+mn-ea"/>
                        </a:rPr>
                        <a:t>3</a:t>
                      </a:r>
                      <a:r>
                        <a:rPr lang="fr-FR" dirty="0">
                          <a:latin typeface="Segoe UI Black" pitchFamily="34" charset="0"/>
                          <a:ea typeface="Segoe UI Black" pitchFamily="34" charset="0"/>
                        </a:rPr>
                        <a:t>♠</a:t>
                      </a:r>
                      <a:endParaRPr lang="fr-FR" sz="1800" b="1" dirty="0">
                        <a:solidFill>
                          <a:schemeClr val="tx1"/>
                        </a:solidFill>
                      </a:endParaRPr>
                    </a:p>
                  </a:txBody>
                  <a:tcPr/>
                </a:tc>
                <a:extLst>
                  <a:ext uri="{0D108BD9-81ED-4DB2-BD59-A6C34878D82A}">
                    <a16:rowId xmlns:a16="http://schemas.microsoft.com/office/drawing/2014/main" val="1000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latin typeface="+mn-lt"/>
                          <a:ea typeface="+mn-ea"/>
                        </a:rPr>
                        <a:t>4</a:t>
                      </a:r>
                      <a:r>
                        <a:rPr lang="fr-FR" dirty="0">
                          <a:solidFill>
                            <a:srgbClr val="FF0000"/>
                          </a:solidFill>
                          <a:latin typeface="Segoe UI Black" pitchFamily="34" charset="0"/>
                          <a:ea typeface="Segoe UI Black" pitchFamily="34" charset="0"/>
                        </a:rPr>
                        <a:t>♥</a:t>
                      </a:r>
                      <a:endParaRPr lang="fr-FR" sz="1800" b="1" dirty="0">
                        <a:solidFill>
                          <a:schemeClr val="tx1"/>
                        </a:solidFill>
                      </a:endParaRPr>
                    </a:p>
                  </a:txBody>
                  <a:tcPr/>
                </a:tc>
                <a:tc>
                  <a:txBody>
                    <a:bodyPr/>
                    <a:lstStyle/>
                    <a:p>
                      <a:pPr algn="ctr"/>
                      <a:r>
                        <a:rPr lang="fr-FR" sz="1800" b="1" dirty="0">
                          <a:solidFill>
                            <a:schemeClr val="tx1"/>
                          </a:solidFill>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800" b="1" dirty="0">
                        <a:solidFill>
                          <a:schemeClr val="tx1"/>
                        </a:solidFill>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64290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Camp en attaque et camp en défense</a:t>
            </a:r>
          </a:p>
          <a:p>
            <a:pPr algn="l">
              <a:lnSpc>
                <a:spcPct val="100000"/>
              </a:lnSpc>
              <a:spcBef>
                <a:spcPts val="0"/>
              </a:spcBef>
              <a:defRPr/>
            </a:pPr>
            <a:endParaRPr lang="fr-FR" dirty="0"/>
          </a:p>
          <a:p>
            <a:pPr algn="l">
              <a:lnSpc>
                <a:spcPct val="100000"/>
              </a:lnSpc>
              <a:spcBef>
                <a:spcPts val="0"/>
              </a:spcBef>
              <a:defRPr/>
            </a:pPr>
            <a:r>
              <a:rPr lang="fr-FR" dirty="0"/>
              <a:t>Cette situation d’un camp en attaque et de l’autre en défense est très fréquente. Les comportements des deux camps seront alors diamétralement opposés.</a:t>
            </a:r>
          </a:p>
          <a:p>
            <a:pPr algn="l">
              <a:lnSpc>
                <a:spcPct val="100000"/>
              </a:lnSpc>
              <a:spcBef>
                <a:spcPts val="0"/>
              </a:spcBef>
              <a:defRPr/>
            </a:pPr>
            <a:endParaRPr lang="fr-FR" dirty="0"/>
          </a:p>
          <a:p>
            <a:pPr algn="l"/>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027514760"/>
              </p:ext>
            </p:extLst>
          </p:nvPr>
        </p:nvGraphicFramePr>
        <p:xfrm>
          <a:off x="374648" y="2989338"/>
          <a:ext cx="11324772" cy="3383280"/>
        </p:xfrm>
        <a:graphic>
          <a:graphicData uri="http://schemas.openxmlformats.org/drawingml/2006/table">
            <a:tbl>
              <a:tblPr firstRow="1" bandRow="1">
                <a:tableStyleId>{5C22544A-7EE6-4342-B048-85BDC9FD1C3A}</a:tableStyleId>
              </a:tblPr>
              <a:tblGrid>
                <a:gridCol w="5662386">
                  <a:extLst>
                    <a:ext uri="{9D8B030D-6E8A-4147-A177-3AD203B41FA5}">
                      <a16:colId xmlns:a16="http://schemas.microsoft.com/office/drawing/2014/main" val="20000"/>
                    </a:ext>
                  </a:extLst>
                </a:gridCol>
                <a:gridCol w="5662386">
                  <a:extLst>
                    <a:ext uri="{9D8B030D-6E8A-4147-A177-3AD203B41FA5}">
                      <a16:colId xmlns:a16="http://schemas.microsoft.com/office/drawing/2014/main" val="20001"/>
                    </a:ext>
                  </a:extLst>
                </a:gridCol>
              </a:tblGrid>
              <a:tr h="370840">
                <a:tc gridSpan="2">
                  <a:txBody>
                    <a:bodyPr/>
                    <a:lstStyle/>
                    <a:p>
                      <a:pPr algn="ctr"/>
                      <a:r>
                        <a:rPr lang="fr-FR" sz="3600" dirty="0"/>
                        <a:t>OBJECTIFS DES DEUX CAMPS</a:t>
                      </a:r>
                    </a:p>
                  </a:txBody>
                  <a:tcPr/>
                </a:tc>
                <a:tc hMerge="1">
                  <a:txBody>
                    <a:bodyPr/>
                    <a:lstStyle/>
                    <a:p>
                      <a:endParaRPr lang="fr-FR" dirty="0"/>
                    </a:p>
                  </a:txBody>
                  <a:tcPr/>
                </a:tc>
                <a:extLst>
                  <a:ext uri="{0D108BD9-81ED-4DB2-BD59-A6C34878D82A}">
                    <a16:rowId xmlns:a16="http://schemas.microsoft.com/office/drawing/2014/main" val="10000"/>
                  </a:ext>
                </a:extLst>
              </a:tr>
              <a:tr h="370840">
                <a:tc>
                  <a:txBody>
                    <a:bodyPr/>
                    <a:lstStyle/>
                    <a:p>
                      <a:pPr algn="ctr"/>
                      <a:r>
                        <a:rPr lang="fr-FR" sz="2400" b="1" dirty="0"/>
                        <a:t>Pour le camp en attaque</a:t>
                      </a:r>
                    </a:p>
                  </a:txBody>
                  <a:tcPr/>
                </a:tc>
                <a:tc>
                  <a:txBody>
                    <a:bodyPr/>
                    <a:lstStyle/>
                    <a:p>
                      <a:pPr algn="ctr"/>
                      <a:r>
                        <a:rPr lang="fr-FR" sz="2400" b="1" kern="1200" dirty="0">
                          <a:solidFill>
                            <a:schemeClr val="dk1"/>
                          </a:solidFill>
                          <a:latin typeface="+mn-lt"/>
                          <a:ea typeface="+mn-ea"/>
                          <a:cs typeface="+mn-cs"/>
                        </a:rPr>
                        <a:t>Pour le camp en défense</a:t>
                      </a:r>
                    </a:p>
                  </a:txBody>
                  <a:tcPr/>
                </a:tc>
                <a:extLst>
                  <a:ext uri="{0D108BD9-81ED-4DB2-BD59-A6C34878D82A}">
                    <a16:rowId xmlns:a16="http://schemas.microsoft.com/office/drawing/2014/main" val="10001"/>
                  </a:ext>
                </a:extLst>
              </a:tr>
              <a:tr h="370840">
                <a:tc>
                  <a:txBody>
                    <a:bodyPr/>
                    <a:lstStyle/>
                    <a:p>
                      <a:pPr marL="285750" indent="-285750">
                        <a:buFont typeface="Arial" panose="020B0604020202020204" pitchFamily="34" charset="0"/>
                        <a:buChar char="•"/>
                      </a:pPr>
                      <a:r>
                        <a:rPr lang="fr-FR" sz="2400" b="1" dirty="0"/>
                        <a:t>Jouer le contrat</a:t>
                      </a:r>
                      <a:r>
                        <a:rPr lang="fr-FR" sz="2400" dirty="0"/>
                        <a:t>, quitte à prendre des risques en surenchérissant</a:t>
                      </a:r>
                    </a:p>
                    <a:p>
                      <a:pPr marL="0" indent="0" algn="ctr">
                        <a:buFont typeface="Arial" panose="020B0604020202020204" pitchFamily="34" charset="0"/>
                        <a:buNone/>
                      </a:pPr>
                      <a:r>
                        <a:rPr lang="fr-FR" sz="2400" dirty="0"/>
                        <a:t>OU</a:t>
                      </a:r>
                    </a:p>
                    <a:p>
                      <a:pPr marL="285750" indent="-285750">
                        <a:buFont typeface="Arial" panose="020B0604020202020204" pitchFamily="34" charset="0"/>
                        <a:buChar char="•"/>
                      </a:pPr>
                      <a:r>
                        <a:rPr lang="fr-FR" sz="2400" b="1" dirty="0"/>
                        <a:t>Contrer</a:t>
                      </a:r>
                      <a:r>
                        <a:rPr lang="fr-FR" sz="2400" dirty="0"/>
                        <a:t> les adversaires s’il n’a pas les moyens de surenchérir, pour obtenir la pénalité maximale</a:t>
                      </a:r>
                    </a:p>
                  </a:txBody>
                  <a:tcPr/>
                </a:tc>
                <a:tc>
                  <a:txBody>
                    <a:bodyPr/>
                    <a:lstStyle/>
                    <a:p>
                      <a:pPr marL="342900" indent="-342900">
                        <a:buFont typeface="Arial" panose="020B0604020202020204" pitchFamily="34" charset="0"/>
                        <a:buChar char="•"/>
                      </a:pPr>
                      <a:r>
                        <a:rPr lang="fr-FR" sz="2400" dirty="0"/>
                        <a:t>Surenchérir pour </a:t>
                      </a:r>
                      <a:r>
                        <a:rPr lang="fr-FR" sz="2400" b="1" dirty="0"/>
                        <a:t>pousser le camp en attaque à jouer un contrat où il n’est plus en sécurité</a:t>
                      </a:r>
                    </a:p>
                    <a:p>
                      <a:pPr marL="342900" indent="-342900">
                        <a:buFont typeface="Arial" panose="020B0604020202020204" pitchFamily="34" charset="0"/>
                        <a:buChar char="•"/>
                      </a:pPr>
                      <a:r>
                        <a:rPr lang="fr-FR" sz="2400" b="1" dirty="0"/>
                        <a:t>Jouer un contrat de sacrifice </a:t>
                      </a:r>
                      <a:r>
                        <a:rPr lang="fr-FR" sz="2400" dirty="0"/>
                        <a:t>en espérant limiter le gain</a:t>
                      </a:r>
                      <a:r>
                        <a:rPr lang="fr-FR" sz="2400" baseline="0" dirty="0"/>
                        <a:t> des adversaires</a:t>
                      </a:r>
                      <a:endParaRPr lang="fr-FR" sz="2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03536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gn="l">
              <a:lnSpc>
                <a:spcPct val="100000"/>
              </a:lnSpc>
              <a:spcBef>
                <a:spcPts val="0"/>
              </a:spcBef>
              <a:defRPr/>
            </a:pPr>
            <a:endParaRPr lang="fr-FR" dirty="0"/>
          </a:p>
          <a:p>
            <a:pPr algn="l">
              <a:lnSpc>
                <a:spcPct val="100000"/>
              </a:lnSpc>
              <a:spcBef>
                <a:spcPts val="0"/>
              </a:spcBef>
              <a:defRPr/>
            </a:pPr>
            <a:r>
              <a:rPr lang="fr-FR" dirty="0"/>
              <a:t>Le compte des points d’honneur évalue la capacité des honneurs à réaliser des levées. En y ajoutant des points de longueur et de distribution, on a une idée assez juste du nombre de levées qu’on est capable de remporter si l’on joue un contrat dans l’atout qu’on s’est choisi, ou à Sans-Atout. C’est donc un compte qui permet d’évaluer son potentiel en attaque. </a:t>
            </a:r>
          </a:p>
          <a:p>
            <a:pPr algn="l">
              <a:lnSpc>
                <a:spcPct val="100000"/>
              </a:lnSpc>
              <a:spcBef>
                <a:spcPts val="0"/>
              </a:spcBef>
              <a:defRPr/>
            </a:pPr>
            <a:endParaRPr lang="fr-FR" dirty="0"/>
          </a:p>
          <a:p>
            <a:pPr algn="l">
              <a:lnSpc>
                <a:spcPct val="100000"/>
              </a:lnSpc>
              <a:spcBef>
                <a:spcPts val="0"/>
              </a:spcBef>
              <a:defRPr/>
            </a:pPr>
            <a:r>
              <a:rPr lang="fr-FR" dirty="0"/>
              <a:t>Par exemple, posséder 14 points HLD et trois </a:t>
            </a:r>
            <a:r>
              <a:rPr lang="fr-FR" dirty="0">
                <a:solidFill>
                  <a:srgbClr val="FF0000"/>
                </a:solidFill>
                <a:latin typeface="Segoe UI Black" pitchFamily="34" charset="0"/>
                <a:ea typeface="Segoe UI Black" pitchFamily="34" charset="0"/>
              </a:rPr>
              <a:t>♥ </a:t>
            </a:r>
            <a:r>
              <a:rPr lang="fr-FR" dirty="0"/>
              <a:t>en face d’une ouverture de 1 </a:t>
            </a:r>
            <a:r>
              <a:rPr lang="fr-FR" dirty="0">
                <a:solidFill>
                  <a:srgbClr val="FF0000"/>
                </a:solidFill>
                <a:latin typeface="Segoe UI Black" pitchFamily="34" charset="0"/>
                <a:ea typeface="Segoe UI Black" pitchFamily="34" charset="0"/>
              </a:rPr>
              <a:t>♥ </a:t>
            </a:r>
            <a:r>
              <a:rPr lang="fr-FR" dirty="0"/>
              <a:t>permet de déclarer 4 </a:t>
            </a:r>
            <a:r>
              <a:rPr lang="fr-FR" dirty="0">
                <a:solidFill>
                  <a:srgbClr val="FF0000"/>
                </a:solidFill>
                <a:latin typeface="Segoe UI Black" pitchFamily="34" charset="0"/>
                <a:ea typeface="Segoe UI Black" pitchFamily="34" charset="0"/>
              </a:rPr>
              <a:t>♥ </a:t>
            </a:r>
            <a:r>
              <a:rPr lang="fr-FR" dirty="0"/>
              <a:t>avec de bonnes chances de les faire</a:t>
            </a:r>
          </a:p>
          <a:p>
            <a:pPr algn="l"/>
            <a:endParaRPr lang="fr-FR" dirty="0"/>
          </a:p>
          <a:p>
            <a:pPr algn="l"/>
            <a:r>
              <a:rPr lang="fr-FR" dirty="0"/>
              <a:t>Mais cette même évaluation donne peu de renseignements sur le potentiel de la main si ce sont les adversaires qui jouent le contrat, et donc sur la décision à prendre dans les enchères compétitives.</a:t>
            </a:r>
          </a:p>
        </p:txBody>
      </p:sp>
    </p:spTree>
    <p:extLst>
      <p:ext uri="{BB962C8B-B14F-4D97-AF65-F5344CB8AC3E}">
        <p14:creationId xmlns:p14="http://schemas.microsoft.com/office/powerpoint/2010/main" val="2483625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nSpc>
                <a:spcPct val="100000"/>
              </a:lnSpc>
              <a:spcBef>
                <a:spcPts val="0"/>
              </a:spcBef>
              <a:defRPr/>
            </a:pPr>
            <a:endParaRPr lang="fr-FR" b="1" dirty="0"/>
          </a:p>
          <a:p>
            <a:pPr algn="l">
              <a:lnSpc>
                <a:spcPct val="100000"/>
              </a:lnSpc>
              <a:spcBef>
                <a:spcPts val="0"/>
              </a:spcBef>
              <a:defRPr/>
            </a:pPr>
            <a:r>
              <a:rPr lang="fr-FR" dirty="0"/>
              <a:t>Le partenaire a ouvert de 1</a:t>
            </a:r>
            <a:r>
              <a:rPr lang="fr-FR" dirty="0">
                <a:solidFill>
                  <a:srgbClr val="FF0000"/>
                </a:solidFill>
                <a:latin typeface="Segoe UI Black" pitchFamily="34" charset="0"/>
                <a:ea typeface="Segoe UI Black" pitchFamily="34" charset="0"/>
              </a:rPr>
              <a:t>♥</a:t>
            </a:r>
            <a:r>
              <a:rPr lang="fr-FR" dirty="0"/>
              <a:t>. Quelle est votre enchère ?</a:t>
            </a:r>
          </a:p>
          <a:p>
            <a:pPr algn="l">
              <a:lnSpc>
                <a:spcPct val="100000"/>
              </a:lnSpc>
              <a:spcBef>
                <a:spcPts val="0"/>
              </a:spcBef>
              <a:defRPr/>
            </a:pPr>
            <a:endParaRPr lang="fr-FR" dirty="0">
              <a:solidFill>
                <a:srgbClr val="FF0000"/>
              </a:solidFill>
              <a:latin typeface="Segoe UI Black" pitchFamily="34" charset="0"/>
              <a:ea typeface="Segoe UI Black" pitchFamily="34" charset="0"/>
            </a:endParaRPr>
          </a:p>
          <a:p>
            <a:pPr algn="l">
              <a:lnSpc>
                <a:spcPct val="100000"/>
              </a:lnSpc>
              <a:spcBef>
                <a:spcPts val="0"/>
              </a:spcBef>
              <a:defRPr/>
            </a:pPr>
            <a:r>
              <a:rPr lang="fr-FR" b="1" dirty="0"/>
              <a:t>Main 1					Main 2</a:t>
            </a:r>
            <a:r>
              <a:rPr lang="fr-FR" b="1" dirty="0">
                <a:latin typeface="Segoe UI Black" pitchFamily="34" charset="0"/>
                <a:ea typeface="Segoe UI Black" pitchFamily="34" charset="0"/>
              </a:rPr>
              <a:t> </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A 5 3</a:t>
            </a:r>
            <a:r>
              <a:rPr lang="fr-FR" dirty="0">
                <a:latin typeface="Segoe UI Black" pitchFamily="34" charset="0"/>
                <a:ea typeface="Segoe UI Black" pitchFamily="34" charset="0"/>
              </a:rPr>
              <a:t>	</a:t>
            </a:r>
            <a:r>
              <a:rPr lang="fr-FR" dirty="0"/>
              <a:t> 				</a:t>
            </a:r>
            <a:r>
              <a:rPr lang="fr-FR" dirty="0">
                <a:latin typeface="Segoe UI Black" pitchFamily="34" charset="0"/>
                <a:ea typeface="Segoe UI Black" pitchFamily="34" charset="0"/>
              </a:rPr>
              <a:t>♠</a:t>
            </a:r>
            <a:r>
              <a:rPr lang="fr-FR" dirty="0"/>
              <a:t> </a:t>
            </a:r>
            <a:r>
              <a:rPr lang="fr-FR" b="1" dirty="0"/>
              <a:t>3</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V 10 5 2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R D 9 5</a:t>
            </a:r>
            <a:r>
              <a:rPr lang="fr-FR" dirty="0">
                <a:solidFill>
                  <a:srgbClr val="FF0000"/>
                </a:solidFill>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8 3	</a:t>
            </a:r>
            <a:r>
              <a:rPr lang="fr-FR" dirty="0"/>
              <a:t> 				</a:t>
            </a: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R D 10 7 2</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9 6					</a:t>
            </a: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8 7 4</a:t>
            </a:r>
          </a:p>
          <a:p>
            <a:pPr algn="l">
              <a:lnSpc>
                <a:spcPct val="100000"/>
              </a:lnSpc>
              <a:spcBef>
                <a:spcPts val="0"/>
              </a:spcBef>
              <a:defRPr/>
            </a:pPr>
            <a:endParaRPr lang="fr-FR" b="1" dirty="0">
              <a:solidFill>
                <a:schemeClr val="dk1"/>
              </a:solidFill>
            </a:endParaRPr>
          </a:p>
          <a:p>
            <a:pPr algn="l">
              <a:lnSpc>
                <a:spcPct val="100000"/>
              </a:lnSpc>
              <a:spcBef>
                <a:spcPts val="0"/>
              </a:spcBef>
              <a:defRPr/>
            </a:pPr>
            <a:r>
              <a:rPr lang="fr-FR" dirty="0"/>
              <a:t>Les deux mains valent 15 HLD, et vous déclarez donc 4</a:t>
            </a:r>
            <a:r>
              <a:rPr lang="fr-FR" dirty="0">
                <a:solidFill>
                  <a:srgbClr val="FF0000"/>
                </a:solidFill>
                <a:latin typeface="Segoe UI Black" pitchFamily="34" charset="0"/>
                <a:ea typeface="Segoe UI Black" pitchFamily="34" charset="0"/>
              </a:rPr>
              <a:t>♥ </a:t>
            </a:r>
            <a:r>
              <a:rPr lang="fr-FR" dirty="0"/>
              <a:t>dans les deux cas.</a:t>
            </a:r>
          </a:p>
        </p:txBody>
      </p:sp>
    </p:spTree>
    <p:extLst>
      <p:ext uri="{BB962C8B-B14F-4D97-AF65-F5344CB8AC3E}">
        <p14:creationId xmlns:p14="http://schemas.microsoft.com/office/powerpoint/2010/main" val="3484142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nSpc>
                <a:spcPct val="100000"/>
              </a:lnSpc>
              <a:spcBef>
                <a:spcPts val="0"/>
              </a:spcBef>
              <a:defRPr/>
            </a:pPr>
            <a:endParaRPr lang="fr-FR" b="1" dirty="0"/>
          </a:p>
          <a:p>
            <a:pPr algn="l">
              <a:lnSpc>
                <a:spcPct val="100000"/>
              </a:lnSpc>
              <a:spcBef>
                <a:spcPts val="0"/>
              </a:spcBef>
              <a:defRPr/>
            </a:pPr>
            <a:r>
              <a:rPr lang="fr-FR" dirty="0"/>
              <a:t>Si les adversaires surenchérissent à 4</a:t>
            </a:r>
            <a:r>
              <a:rPr lang="fr-FR" dirty="0">
                <a:latin typeface="Segoe UI Black" pitchFamily="34" charset="0"/>
                <a:ea typeface="Segoe UI Black" pitchFamily="34" charset="0"/>
              </a:rPr>
              <a:t>♠</a:t>
            </a:r>
            <a:r>
              <a:rPr lang="fr-FR" dirty="0"/>
              <a:t>, quelle est la valeur défensive des deux mains ?</a:t>
            </a:r>
          </a:p>
          <a:p>
            <a:pPr algn="l">
              <a:lnSpc>
                <a:spcPct val="100000"/>
              </a:lnSpc>
              <a:spcBef>
                <a:spcPts val="0"/>
              </a:spcBef>
              <a:defRPr/>
            </a:pPr>
            <a:endParaRPr lang="fr-FR" dirty="0">
              <a:solidFill>
                <a:srgbClr val="FF0000"/>
              </a:solidFill>
              <a:latin typeface="Segoe UI Black" pitchFamily="34" charset="0"/>
              <a:ea typeface="Segoe UI Black" pitchFamily="34" charset="0"/>
            </a:endParaRPr>
          </a:p>
          <a:p>
            <a:pPr algn="l">
              <a:lnSpc>
                <a:spcPct val="100000"/>
              </a:lnSpc>
              <a:spcBef>
                <a:spcPts val="0"/>
              </a:spcBef>
              <a:defRPr/>
            </a:pPr>
            <a:r>
              <a:rPr lang="fr-FR" b="1" dirty="0"/>
              <a:t>Main 1					Main 2</a:t>
            </a:r>
            <a:r>
              <a:rPr lang="fr-FR" b="1" dirty="0">
                <a:latin typeface="Segoe UI Black" pitchFamily="34" charset="0"/>
                <a:ea typeface="Segoe UI Black" pitchFamily="34" charset="0"/>
              </a:rPr>
              <a:t> </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A 5 3</a:t>
            </a:r>
            <a:r>
              <a:rPr lang="fr-FR" dirty="0">
                <a:latin typeface="Segoe UI Black" pitchFamily="34" charset="0"/>
                <a:ea typeface="Segoe UI Black" pitchFamily="34" charset="0"/>
              </a:rPr>
              <a:t>	</a:t>
            </a:r>
            <a:r>
              <a:rPr lang="fr-FR" dirty="0"/>
              <a:t> 				</a:t>
            </a:r>
            <a:r>
              <a:rPr lang="fr-FR" dirty="0">
                <a:latin typeface="Segoe UI Black" pitchFamily="34" charset="0"/>
                <a:ea typeface="Segoe UI Black" pitchFamily="34" charset="0"/>
              </a:rPr>
              <a:t>♠</a:t>
            </a:r>
            <a:r>
              <a:rPr lang="fr-FR" dirty="0"/>
              <a:t> </a:t>
            </a:r>
            <a:r>
              <a:rPr lang="fr-FR" b="1" dirty="0"/>
              <a:t>3</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V 10 5 2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R D 9 5</a:t>
            </a:r>
            <a:r>
              <a:rPr lang="fr-FR" dirty="0">
                <a:solidFill>
                  <a:srgbClr val="FF0000"/>
                </a:solidFill>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8 3	</a:t>
            </a:r>
            <a:r>
              <a:rPr lang="fr-FR" dirty="0"/>
              <a:t> 				</a:t>
            </a: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R D 10 7 2</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9 6					</a:t>
            </a: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8 7 4</a:t>
            </a:r>
          </a:p>
          <a:p>
            <a:pPr algn="l">
              <a:lnSpc>
                <a:spcPct val="100000"/>
              </a:lnSpc>
              <a:spcBef>
                <a:spcPts val="0"/>
              </a:spcBef>
              <a:defRPr/>
            </a:pPr>
            <a:endParaRPr lang="fr-FR" b="1" dirty="0">
              <a:solidFill>
                <a:schemeClr val="dk1"/>
              </a:solidFill>
            </a:endParaRPr>
          </a:p>
          <a:p>
            <a:pPr marL="342900" indent="-342900" algn="l">
              <a:lnSpc>
                <a:spcPct val="100000"/>
              </a:lnSpc>
              <a:spcBef>
                <a:spcPts val="0"/>
              </a:spcBef>
              <a:buFont typeface="Arial" panose="020B0604020202020204" pitchFamily="34" charset="0"/>
              <a:buChar char="•"/>
              <a:defRPr/>
            </a:pPr>
            <a:r>
              <a:rPr lang="fr-FR" dirty="0"/>
              <a:t>Avec la main 1, on va réaliser trois levées avec les trois As</a:t>
            </a:r>
          </a:p>
          <a:p>
            <a:pPr marL="342900" indent="-342900" algn="l">
              <a:lnSpc>
                <a:spcPct val="100000"/>
              </a:lnSpc>
              <a:spcBef>
                <a:spcPts val="0"/>
              </a:spcBef>
              <a:buFont typeface="Arial" panose="020B0604020202020204" pitchFamily="34" charset="0"/>
              <a:buChar char="•"/>
              <a:defRPr/>
            </a:pPr>
            <a:r>
              <a:rPr lang="fr-FR" dirty="0"/>
              <a:t>Avec la main 2, on n’en réalisera quelquefois aucune et rarement plus d’une</a:t>
            </a:r>
          </a:p>
          <a:p>
            <a:pPr algn="l">
              <a:lnSpc>
                <a:spcPct val="100000"/>
              </a:lnSpc>
              <a:spcBef>
                <a:spcPts val="0"/>
              </a:spcBef>
              <a:defRPr/>
            </a:pPr>
            <a:r>
              <a:rPr lang="fr-FR" dirty="0"/>
              <a:t>Cette nouvelle évaluation est appelée </a:t>
            </a:r>
            <a:r>
              <a:rPr lang="fr-FR" b="1" dirty="0"/>
              <a:t>défensive</a:t>
            </a:r>
            <a:r>
              <a:rPr lang="fr-FR" dirty="0"/>
              <a:t> puisqu’elle sert à prévoir ce qui va se passer si on joue en défense.</a:t>
            </a:r>
          </a:p>
        </p:txBody>
      </p:sp>
    </p:spTree>
    <p:extLst>
      <p:ext uri="{BB962C8B-B14F-4D97-AF65-F5344CB8AC3E}">
        <p14:creationId xmlns:p14="http://schemas.microsoft.com/office/powerpoint/2010/main" val="1881519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nSpc>
                <a:spcPct val="100000"/>
              </a:lnSpc>
              <a:spcBef>
                <a:spcPts val="0"/>
              </a:spcBef>
              <a:defRPr/>
            </a:pPr>
            <a:endParaRPr lang="fr-FR" b="1" dirty="0"/>
          </a:p>
          <a:p>
            <a:pPr algn="l">
              <a:lnSpc>
                <a:spcPct val="100000"/>
              </a:lnSpc>
              <a:spcBef>
                <a:spcPts val="0"/>
              </a:spcBef>
              <a:defRPr/>
            </a:pPr>
            <a:r>
              <a:rPr lang="fr-FR" dirty="0"/>
              <a:t>Si les adversaires surenchérissent à 4</a:t>
            </a:r>
            <a:r>
              <a:rPr lang="fr-FR" dirty="0">
                <a:latin typeface="Segoe UI Black" pitchFamily="34" charset="0"/>
                <a:ea typeface="Segoe UI Black" pitchFamily="34" charset="0"/>
              </a:rPr>
              <a:t>♠</a:t>
            </a:r>
            <a:r>
              <a:rPr lang="fr-FR" dirty="0"/>
              <a:t>, quelle est la valeur défensive des deux mains ?</a:t>
            </a:r>
          </a:p>
          <a:p>
            <a:pPr algn="l">
              <a:lnSpc>
                <a:spcPct val="100000"/>
              </a:lnSpc>
              <a:spcBef>
                <a:spcPts val="0"/>
              </a:spcBef>
              <a:defRPr/>
            </a:pPr>
            <a:endParaRPr lang="fr-FR" dirty="0">
              <a:solidFill>
                <a:srgbClr val="FF0000"/>
              </a:solidFill>
              <a:latin typeface="Segoe UI Black" pitchFamily="34" charset="0"/>
              <a:ea typeface="Segoe UI Black" pitchFamily="34" charset="0"/>
            </a:endParaRPr>
          </a:p>
          <a:p>
            <a:pPr algn="l">
              <a:lnSpc>
                <a:spcPct val="100000"/>
              </a:lnSpc>
              <a:spcBef>
                <a:spcPts val="0"/>
              </a:spcBef>
              <a:defRPr/>
            </a:pPr>
            <a:r>
              <a:rPr lang="fr-FR" b="1" dirty="0"/>
              <a:t>Main 1					Main 2</a:t>
            </a:r>
            <a:r>
              <a:rPr lang="fr-FR" b="1" dirty="0">
                <a:latin typeface="Segoe UI Black" pitchFamily="34" charset="0"/>
                <a:ea typeface="Segoe UI Black" pitchFamily="34" charset="0"/>
              </a:rPr>
              <a:t> </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A 5 3</a:t>
            </a:r>
            <a:r>
              <a:rPr lang="fr-FR" dirty="0">
                <a:latin typeface="Segoe UI Black" pitchFamily="34" charset="0"/>
                <a:ea typeface="Segoe UI Black" pitchFamily="34" charset="0"/>
              </a:rPr>
              <a:t>	</a:t>
            </a:r>
            <a:r>
              <a:rPr lang="fr-FR" dirty="0"/>
              <a:t> 				</a:t>
            </a:r>
            <a:r>
              <a:rPr lang="fr-FR" dirty="0">
                <a:latin typeface="Segoe UI Black" pitchFamily="34" charset="0"/>
                <a:ea typeface="Segoe UI Black" pitchFamily="34" charset="0"/>
              </a:rPr>
              <a:t>♠</a:t>
            </a:r>
            <a:r>
              <a:rPr lang="fr-FR" dirty="0"/>
              <a:t> </a:t>
            </a:r>
            <a:r>
              <a:rPr lang="fr-FR" b="1" dirty="0"/>
              <a:t>3</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V 10 5 2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R D 9 5</a:t>
            </a:r>
            <a:r>
              <a:rPr lang="fr-FR" dirty="0">
                <a:solidFill>
                  <a:srgbClr val="FF0000"/>
                </a:solidFill>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8 3	</a:t>
            </a:r>
            <a:r>
              <a:rPr lang="fr-FR" dirty="0"/>
              <a:t> 				</a:t>
            </a: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R D 10 7 2</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9 6					</a:t>
            </a: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8 7 4</a:t>
            </a:r>
          </a:p>
          <a:p>
            <a:pPr algn="l">
              <a:lnSpc>
                <a:spcPct val="100000"/>
              </a:lnSpc>
              <a:spcBef>
                <a:spcPts val="0"/>
              </a:spcBef>
              <a:defRPr/>
            </a:pPr>
            <a:endParaRPr lang="fr-FR" b="1" dirty="0">
              <a:solidFill>
                <a:schemeClr val="dk1"/>
              </a:solidFill>
            </a:endParaRPr>
          </a:p>
          <a:p>
            <a:pPr algn="l">
              <a:lnSpc>
                <a:spcPct val="100000"/>
              </a:lnSpc>
              <a:spcBef>
                <a:spcPts val="0"/>
              </a:spcBef>
              <a:defRPr/>
            </a:pPr>
            <a:r>
              <a:rPr lang="fr-FR" dirty="0"/>
              <a:t>Plus la valeur défensive d’une main est grande, moins il faut envisager de surenchérir sur l’adversaire, les chances de le faire chuter étant importantes, tandis qu’essayer de gagner un contrat au palier supérieur devient risqué.</a:t>
            </a:r>
          </a:p>
        </p:txBody>
      </p:sp>
    </p:spTree>
    <p:extLst>
      <p:ext uri="{BB962C8B-B14F-4D97-AF65-F5344CB8AC3E}">
        <p14:creationId xmlns:p14="http://schemas.microsoft.com/office/powerpoint/2010/main" val="721063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nSpc>
                <a:spcPct val="100000"/>
              </a:lnSpc>
              <a:spcBef>
                <a:spcPts val="0"/>
              </a:spcBef>
              <a:defRPr/>
            </a:pPr>
            <a:endParaRPr lang="fr-FR" b="1" dirty="0"/>
          </a:p>
          <a:p>
            <a:pPr algn="l">
              <a:lnSpc>
                <a:spcPct val="100000"/>
              </a:lnSpc>
              <a:spcBef>
                <a:spcPts val="0"/>
              </a:spcBef>
              <a:defRPr/>
            </a:pPr>
            <a:r>
              <a:rPr lang="fr-FR" dirty="0"/>
              <a:t>Si les adversaires surenchérissent à 4</a:t>
            </a:r>
            <a:r>
              <a:rPr lang="fr-FR" dirty="0">
                <a:latin typeface="Segoe UI Black" pitchFamily="34" charset="0"/>
                <a:ea typeface="Segoe UI Black" pitchFamily="34" charset="0"/>
              </a:rPr>
              <a:t>♠</a:t>
            </a:r>
            <a:r>
              <a:rPr lang="fr-FR" dirty="0"/>
              <a:t>, quelle est la valeur défensive des deux mains ?</a:t>
            </a:r>
          </a:p>
          <a:p>
            <a:pPr algn="l">
              <a:lnSpc>
                <a:spcPct val="100000"/>
              </a:lnSpc>
              <a:spcBef>
                <a:spcPts val="0"/>
              </a:spcBef>
              <a:defRPr/>
            </a:pPr>
            <a:endParaRPr lang="fr-FR" dirty="0">
              <a:solidFill>
                <a:srgbClr val="FF0000"/>
              </a:solidFill>
              <a:latin typeface="Segoe UI Black" pitchFamily="34" charset="0"/>
              <a:ea typeface="Segoe UI Black" pitchFamily="34" charset="0"/>
            </a:endParaRPr>
          </a:p>
          <a:p>
            <a:pPr algn="l">
              <a:lnSpc>
                <a:spcPct val="100000"/>
              </a:lnSpc>
              <a:spcBef>
                <a:spcPts val="0"/>
              </a:spcBef>
              <a:defRPr/>
            </a:pPr>
            <a:r>
              <a:rPr lang="fr-FR" b="1" dirty="0"/>
              <a:t>Main 1					Main 2</a:t>
            </a:r>
            <a:r>
              <a:rPr lang="fr-FR" b="1" dirty="0">
                <a:latin typeface="Segoe UI Black" pitchFamily="34" charset="0"/>
                <a:ea typeface="Segoe UI Black" pitchFamily="34" charset="0"/>
              </a:rPr>
              <a:t> </a:t>
            </a:r>
          </a:p>
          <a:p>
            <a:pPr algn="l">
              <a:lnSpc>
                <a:spcPct val="100000"/>
              </a:lnSpc>
              <a:spcBef>
                <a:spcPts val="0"/>
              </a:spcBef>
              <a:defRPr/>
            </a:pPr>
            <a:r>
              <a:rPr lang="fr-FR" dirty="0">
                <a:latin typeface="Segoe UI Black" pitchFamily="34" charset="0"/>
                <a:ea typeface="Segoe UI Black" pitchFamily="34" charset="0"/>
              </a:rPr>
              <a:t>♠</a:t>
            </a:r>
            <a:r>
              <a:rPr lang="fr-FR" dirty="0"/>
              <a:t> </a:t>
            </a:r>
            <a:r>
              <a:rPr lang="fr-FR" b="1" dirty="0"/>
              <a:t>A 5 3</a:t>
            </a:r>
            <a:r>
              <a:rPr lang="fr-FR" dirty="0">
                <a:latin typeface="Segoe UI Black" pitchFamily="34" charset="0"/>
                <a:ea typeface="Segoe UI Black" pitchFamily="34" charset="0"/>
              </a:rPr>
              <a:t>	</a:t>
            </a:r>
            <a:r>
              <a:rPr lang="fr-FR" dirty="0"/>
              <a:t> 				</a:t>
            </a:r>
            <a:r>
              <a:rPr lang="fr-FR" dirty="0">
                <a:latin typeface="Segoe UI Black" pitchFamily="34" charset="0"/>
                <a:ea typeface="Segoe UI Black" pitchFamily="34" charset="0"/>
              </a:rPr>
              <a:t>♠</a:t>
            </a:r>
            <a:r>
              <a:rPr lang="fr-FR" dirty="0"/>
              <a:t> </a:t>
            </a:r>
            <a:r>
              <a:rPr lang="fr-FR" b="1" dirty="0"/>
              <a:t>3</a:t>
            </a:r>
            <a:r>
              <a:rPr lang="fr-FR" dirty="0">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V 10 5 2				</a:t>
            </a:r>
            <a:r>
              <a:rPr lang="fr-FR" dirty="0">
                <a:solidFill>
                  <a:srgbClr val="FF0000"/>
                </a:solidFill>
                <a:latin typeface="Segoe UI Black" pitchFamily="34" charset="0"/>
                <a:ea typeface="Segoe UI Black" pitchFamily="34" charset="0"/>
              </a:rPr>
              <a:t>♥</a:t>
            </a:r>
            <a:r>
              <a:rPr lang="fr-FR" dirty="0">
                <a:solidFill>
                  <a:srgbClr val="FF0000"/>
                </a:solidFill>
              </a:rPr>
              <a:t> </a:t>
            </a:r>
            <a:r>
              <a:rPr lang="fr-FR" b="1" dirty="0">
                <a:solidFill>
                  <a:schemeClr val="dk1"/>
                </a:solidFill>
              </a:rPr>
              <a:t>R D 9 5</a:t>
            </a:r>
            <a:r>
              <a:rPr lang="fr-FR" dirty="0">
                <a:solidFill>
                  <a:srgbClr val="FF0000"/>
                </a:solidFill>
                <a:latin typeface="Segoe UI Black" pitchFamily="34" charset="0"/>
                <a:ea typeface="Segoe UI Black" pitchFamily="34" charset="0"/>
              </a:rPr>
              <a:t>	</a:t>
            </a:r>
            <a:r>
              <a:rPr lang="fr-FR" dirty="0"/>
              <a:t> </a:t>
            </a:r>
          </a:p>
          <a:p>
            <a:pPr algn="l">
              <a:lnSpc>
                <a:spcPct val="100000"/>
              </a:lnSpc>
              <a:spcBef>
                <a:spcPts val="0"/>
              </a:spcBef>
              <a:defRPr/>
            </a:pP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A 8 3	</a:t>
            </a:r>
            <a:r>
              <a:rPr lang="fr-FR" dirty="0"/>
              <a:t> 				</a:t>
            </a:r>
            <a:r>
              <a:rPr lang="fr-FR" dirty="0">
                <a:solidFill>
                  <a:srgbClr val="FFC000"/>
                </a:solidFill>
                <a:latin typeface="Segoe UI Black" pitchFamily="34" charset="0"/>
                <a:ea typeface="Segoe UI Black" pitchFamily="34" charset="0"/>
              </a:rPr>
              <a:t>♦</a:t>
            </a:r>
            <a:r>
              <a:rPr lang="fr-FR" dirty="0">
                <a:solidFill>
                  <a:srgbClr val="FFC000"/>
                </a:solidFill>
              </a:rPr>
              <a:t> </a:t>
            </a:r>
            <a:r>
              <a:rPr lang="fr-FR" b="1" dirty="0"/>
              <a:t>R D 10 7 2</a:t>
            </a:r>
            <a:br>
              <a:rPr lang="fr-FR" b="1" dirty="0"/>
            </a:b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A 9 6					</a:t>
            </a:r>
            <a:r>
              <a:rPr lang="fr-FR" dirty="0">
                <a:solidFill>
                  <a:srgbClr val="00B050"/>
                </a:solidFill>
                <a:latin typeface="Segoe UI Black" pitchFamily="34" charset="0"/>
                <a:ea typeface="Segoe UI Black" pitchFamily="34" charset="0"/>
              </a:rPr>
              <a:t>♣</a:t>
            </a:r>
            <a:r>
              <a:rPr lang="fr-FR" dirty="0">
                <a:solidFill>
                  <a:srgbClr val="00B050"/>
                </a:solidFill>
              </a:rPr>
              <a:t> </a:t>
            </a:r>
            <a:r>
              <a:rPr lang="fr-FR" b="1" dirty="0">
                <a:solidFill>
                  <a:schemeClr val="dk1"/>
                </a:solidFill>
              </a:rPr>
              <a:t>8 7 4</a:t>
            </a:r>
          </a:p>
          <a:p>
            <a:pPr algn="l">
              <a:lnSpc>
                <a:spcPct val="100000"/>
              </a:lnSpc>
              <a:spcBef>
                <a:spcPts val="0"/>
              </a:spcBef>
              <a:defRPr/>
            </a:pPr>
            <a:endParaRPr lang="fr-FR" b="1" dirty="0">
              <a:solidFill>
                <a:schemeClr val="dk1"/>
              </a:solidFill>
            </a:endParaRPr>
          </a:p>
          <a:p>
            <a:pPr algn="l">
              <a:lnSpc>
                <a:spcPct val="100000"/>
              </a:lnSpc>
              <a:spcBef>
                <a:spcPts val="0"/>
              </a:spcBef>
              <a:defRPr/>
            </a:pPr>
            <a:r>
              <a:rPr lang="fr-FR" dirty="0"/>
              <a:t>La main 1 procure aussi trois levées si on joue à l’atout . Mais la main 2 peut en procurer beaucoup plus par la coupe des </a:t>
            </a:r>
            <a:r>
              <a:rPr lang="fr-FR" dirty="0">
                <a:latin typeface="Segoe UI Black" pitchFamily="34" charset="0"/>
                <a:ea typeface="Segoe UI Black" pitchFamily="34" charset="0"/>
              </a:rPr>
              <a:t>♠</a:t>
            </a:r>
            <a:r>
              <a:rPr lang="fr-FR" dirty="0"/>
              <a:t>, et l’affranchissement des </a:t>
            </a:r>
            <a:r>
              <a:rPr lang="fr-FR" dirty="0">
                <a:solidFill>
                  <a:srgbClr val="FFC000"/>
                </a:solidFill>
                <a:latin typeface="Segoe UI Black" pitchFamily="34" charset="0"/>
                <a:ea typeface="Segoe UI Black" pitchFamily="34" charset="0"/>
              </a:rPr>
              <a:t>♦</a:t>
            </a:r>
            <a:r>
              <a:rPr lang="fr-FR" dirty="0"/>
              <a:t>. Son potentiel </a:t>
            </a:r>
            <a:r>
              <a:rPr lang="fr-FR" b="1" dirty="0"/>
              <a:t>offensif</a:t>
            </a:r>
            <a:r>
              <a:rPr lang="fr-FR" dirty="0"/>
              <a:t> est plus important.</a:t>
            </a:r>
          </a:p>
        </p:txBody>
      </p:sp>
    </p:spTree>
    <p:extLst>
      <p:ext uri="{BB962C8B-B14F-4D97-AF65-F5344CB8AC3E}">
        <p14:creationId xmlns:p14="http://schemas.microsoft.com/office/powerpoint/2010/main" val="3465509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L’évaluation compétitive</a:t>
            </a:r>
          </a:p>
          <a:p>
            <a:pPr>
              <a:lnSpc>
                <a:spcPct val="100000"/>
              </a:lnSpc>
              <a:spcBef>
                <a:spcPts val="0"/>
              </a:spcBef>
              <a:defRPr/>
            </a:pPr>
            <a:endParaRPr lang="fr-FR" b="1" dirty="0"/>
          </a:p>
          <a:p>
            <a:pPr algn="l">
              <a:lnSpc>
                <a:spcPct val="100000"/>
              </a:lnSpc>
              <a:spcBef>
                <a:spcPts val="0"/>
              </a:spcBef>
              <a:defRPr/>
            </a:pPr>
            <a:r>
              <a:rPr lang="fr-FR" dirty="0"/>
              <a:t>L’examen de la valeur </a:t>
            </a:r>
            <a:r>
              <a:rPr lang="fr-FR" b="1" dirty="0"/>
              <a:t>défensive</a:t>
            </a:r>
            <a:r>
              <a:rPr lang="fr-FR" dirty="0"/>
              <a:t> et de la valeur </a:t>
            </a:r>
            <a:r>
              <a:rPr lang="fr-FR" b="1" dirty="0"/>
              <a:t>offensive</a:t>
            </a:r>
            <a:r>
              <a:rPr lang="fr-FR" dirty="0"/>
              <a:t> de sa main constitue </a:t>
            </a:r>
            <a:r>
              <a:rPr lang="fr-FR" b="1" dirty="0"/>
              <a:t>l’évaluation compétitive.</a:t>
            </a:r>
          </a:p>
          <a:p>
            <a:pPr algn="l">
              <a:lnSpc>
                <a:spcPct val="100000"/>
              </a:lnSpc>
              <a:spcBef>
                <a:spcPts val="0"/>
              </a:spcBef>
              <a:defRPr/>
            </a:pPr>
            <a:endParaRPr lang="fr-FR" b="1" dirty="0"/>
          </a:p>
          <a:p>
            <a:pPr algn="l">
              <a:lnSpc>
                <a:spcPct val="100000"/>
              </a:lnSpc>
              <a:spcBef>
                <a:spcPts val="0"/>
              </a:spcBef>
              <a:defRPr/>
            </a:pPr>
            <a:r>
              <a:rPr lang="fr-FR" dirty="0"/>
              <a:t>Les deux sont liées : </a:t>
            </a:r>
            <a:r>
              <a:rPr lang="fr-FR" b="1" dirty="0"/>
              <a:t>plus la valeur offensive est grande, plus la valeur défensive est faible et réciproquement</a:t>
            </a:r>
          </a:p>
        </p:txBody>
      </p:sp>
    </p:spTree>
    <p:extLst>
      <p:ext uri="{BB962C8B-B14F-4D97-AF65-F5344CB8AC3E}">
        <p14:creationId xmlns:p14="http://schemas.microsoft.com/office/powerpoint/2010/main" val="9759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32677"/>
            <a:ext cx="9144000" cy="615821"/>
          </a:xfrm>
        </p:spPr>
        <p:txBody>
          <a:bodyPr>
            <a:noAutofit/>
          </a:bodyPr>
          <a:lstStyle/>
          <a:p>
            <a:r>
              <a:rPr lang="fr-FR" sz="4000" dirty="0">
                <a:latin typeface="+mn-lt"/>
              </a:rPr>
              <a:t>Chapitre 1 - Leçon 3</a:t>
            </a:r>
          </a:p>
        </p:txBody>
      </p:sp>
      <p:sp>
        <p:nvSpPr>
          <p:cNvPr id="3" name="Sous-titre 2"/>
          <p:cNvSpPr>
            <a:spLocks noGrp="1"/>
          </p:cNvSpPr>
          <p:nvPr>
            <p:ph type="subTitle" idx="1"/>
          </p:nvPr>
        </p:nvSpPr>
        <p:spPr>
          <a:xfrm>
            <a:off x="230659" y="848497"/>
            <a:ext cx="11640065" cy="5782961"/>
          </a:xfrm>
        </p:spPr>
        <p:txBody>
          <a:bodyPr>
            <a:normAutofit/>
          </a:bodyPr>
          <a:lstStyle/>
          <a:p>
            <a:pPr>
              <a:lnSpc>
                <a:spcPct val="100000"/>
              </a:lnSpc>
              <a:spcBef>
                <a:spcPts val="0"/>
              </a:spcBef>
              <a:defRPr/>
            </a:pPr>
            <a:r>
              <a:rPr lang="fr-FR" b="1" dirty="0"/>
              <a:t>Les soutiens barrages du partenaire de l’intervenant</a:t>
            </a:r>
          </a:p>
          <a:p>
            <a:pPr>
              <a:lnSpc>
                <a:spcPct val="100000"/>
              </a:lnSpc>
              <a:spcBef>
                <a:spcPts val="0"/>
              </a:spcBef>
              <a:defRPr/>
            </a:pPr>
            <a:r>
              <a:rPr lang="fr-FR" b="1" dirty="0"/>
              <a:t>La loi des atouts</a:t>
            </a:r>
          </a:p>
          <a:p>
            <a:pPr algn="l">
              <a:lnSpc>
                <a:spcPct val="100000"/>
              </a:lnSpc>
              <a:spcBef>
                <a:spcPts val="0"/>
              </a:spcBef>
              <a:defRPr/>
            </a:pPr>
            <a:r>
              <a:rPr lang="fr-FR" dirty="0"/>
              <a:t>Le nombre de </a:t>
            </a:r>
            <a:r>
              <a:rPr lang="fr-FR" b="1" dirty="0"/>
              <a:t>« levées totales » </a:t>
            </a:r>
            <a:r>
              <a:rPr lang="fr-FR" dirty="0"/>
              <a:t>d’une donne est la somme des levées que réalise chaque camp en jouant dans son meilleur fit </a:t>
            </a:r>
          </a:p>
          <a:p>
            <a:pPr algn="l">
              <a:lnSpc>
                <a:spcPct val="100000"/>
              </a:lnSpc>
              <a:spcBef>
                <a:spcPts val="0"/>
              </a:spcBef>
              <a:defRPr/>
            </a:pPr>
            <a:r>
              <a:rPr lang="fr-FR" dirty="0">
                <a:latin typeface="Segoe UI Black" pitchFamily="34" charset="0"/>
                <a:ea typeface="Segoe UI Black" pitchFamily="34" charset="0"/>
              </a:rPr>
              <a:t>		</a:t>
            </a:r>
            <a:r>
              <a:rPr lang="fr-FR" sz="2200" dirty="0">
                <a:latin typeface="Segoe UI Black" pitchFamily="34" charset="0"/>
                <a:ea typeface="Segoe UI Black" pitchFamily="34" charset="0"/>
              </a:rPr>
              <a:t>♠</a:t>
            </a:r>
            <a:r>
              <a:rPr lang="fr-FR" sz="2200" dirty="0"/>
              <a:t> </a:t>
            </a:r>
            <a:r>
              <a:rPr lang="fr-FR" sz="2200" b="1" dirty="0"/>
              <a:t>9 6 2</a:t>
            </a:r>
            <a:br>
              <a:rPr lang="fr-FR" sz="2200" b="1" dirty="0"/>
            </a:br>
            <a:r>
              <a:rPr lang="fr-FR" sz="2200" b="1" dirty="0"/>
              <a:t>		</a:t>
            </a:r>
            <a:r>
              <a:rPr lang="fr-FR" sz="2200" dirty="0">
                <a:solidFill>
                  <a:srgbClr val="FF0000"/>
                </a:solidFill>
                <a:latin typeface="Segoe UI Black" pitchFamily="34" charset="0"/>
                <a:ea typeface="Segoe UI Black" pitchFamily="34" charset="0"/>
              </a:rPr>
              <a:t>♥</a:t>
            </a:r>
            <a:r>
              <a:rPr lang="fr-FR" sz="2200" dirty="0">
                <a:solidFill>
                  <a:srgbClr val="FF0000"/>
                </a:solidFill>
              </a:rPr>
              <a:t> </a:t>
            </a:r>
            <a:r>
              <a:rPr lang="fr-FR" sz="2200" b="1" dirty="0">
                <a:solidFill>
                  <a:schemeClr val="dk1"/>
                </a:solidFill>
              </a:rPr>
              <a:t>R D 8 3</a:t>
            </a:r>
            <a:br>
              <a:rPr lang="fr-FR" sz="2200" b="1" dirty="0">
                <a:solidFill>
                  <a:schemeClr val="dk1"/>
                </a:solidFill>
              </a:rPr>
            </a:br>
            <a:r>
              <a:rPr lang="fr-FR" sz="2200" dirty="0">
                <a:solidFill>
                  <a:srgbClr val="FFC000"/>
                </a:solidFill>
                <a:latin typeface="Segoe UI Black" pitchFamily="34" charset="0"/>
                <a:ea typeface="Segoe UI Black" pitchFamily="34" charset="0"/>
              </a:rPr>
              <a:t>		♦</a:t>
            </a:r>
            <a:r>
              <a:rPr lang="fr-FR" sz="2200" dirty="0">
                <a:solidFill>
                  <a:srgbClr val="FFC000"/>
                </a:solidFill>
              </a:rPr>
              <a:t> </a:t>
            </a:r>
            <a:r>
              <a:rPr lang="fr-FR" sz="2200" b="1" dirty="0"/>
              <a:t>V 2</a:t>
            </a:r>
            <a:br>
              <a:rPr lang="fr-FR" sz="2200" b="1" dirty="0"/>
            </a:br>
            <a:r>
              <a:rPr lang="fr-FR" sz="2200" b="1" dirty="0"/>
              <a:t>		</a:t>
            </a:r>
            <a:r>
              <a:rPr lang="fr-FR" sz="2200" dirty="0">
                <a:solidFill>
                  <a:srgbClr val="00B050"/>
                </a:solidFill>
                <a:latin typeface="Segoe UI Black" pitchFamily="34" charset="0"/>
                <a:ea typeface="Segoe UI Black" pitchFamily="34" charset="0"/>
              </a:rPr>
              <a:t>♣</a:t>
            </a:r>
            <a:r>
              <a:rPr lang="fr-FR" sz="2200" dirty="0">
                <a:solidFill>
                  <a:srgbClr val="00B050"/>
                </a:solidFill>
              </a:rPr>
              <a:t> </a:t>
            </a:r>
            <a:r>
              <a:rPr lang="fr-FR" sz="2200" b="1" dirty="0">
                <a:solidFill>
                  <a:schemeClr val="dk1"/>
                </a:solidFill>
              </a:rPr>
              <a:t>D V 7 2</a:t>
            </a:r>
            <a:endParaRPr lang="fr-FR" sz="2200" dirty="0">
              <a:latin typeface="Segoe UI Black" pitchFamily="34" charset="0"/>
              <a:ea typeface="Segoe UI Black" pitchFamily="34" charset="0"/>
            </a:endParaRPr>
          </a:p>
          <a:p>
            <a:pPr algn="l">
              <a:lnSpc>
                <a:spcPct val="100000"/>
              </a:lnSpc>
              <a:spcBef>
                <a:spcPts val="0"/>
              </a:spcBef>
              <a:defRPr/>
            </a:pPr>
            <a:r>
              <a:rPr lang="fr-FR" sz="2200" dirty="0">
                <a:latin typeface="Segoe UI Black" pitchFamily="34" charset="0"/>
                <a:ea typeface="Segoe UI Black" pitchFamily="34" charset="0"/>
              </a:rPr>
              <a:t>♠</a:t>
            </a:r>
            <a:r>
              <a:rPr lang="fr-FR" sz="2200" dirty="0"/>
              <a:t> </a:t>
            </a:r>
            <a:r>
              <a:rPr lang="fr-FR" sz="2200" b="1" dirty="0"/>
              <a:t>R D 10 4 3</a:t>
            </a:r>
            <a:r>
              <a:rPr lang="fr-FR" sz="2200" dirty="0">
                <a:latin typeface="Segoe UI Black" pitchFamily="34" charset="0"/>
                <a:ea typeface="Segoe UI Black" pitchFamily="34" charset="0"/>
              </a:rPr>
              <a:t>			♠</a:t>
            </a:r>
            <a:r>
              <a:rPr lang="fr-FR" sz="2200" dirty="0"/>
              <a:t> </a:t>
            </a:r>
            <a:r>
              <a:rPr lang="fr-FR" sz="2200" b="1" dirty="0"/>
              <a:t>A V 8 7</a:t>
            </a:r>
          </a:p>
          <a:p>
            <a:pPr algn="l">
              <a:lnSpc>
                <a:spcPct val="100000"/>
              </a:lnSpc>
              <a:spcBef>
                <a:spcPts val="0"/>
              </a:spcBef>
              <a:defRPr/>
            </a:pPr>
            <a:r>
              <a:rPr lang="fr-FR" sz="2200" dirty="0">
                <a:solidFill>
                  <a:srgbClr val="FF0000"/>
                </a:solidFill>
                <a:latin typeface="Segoe UI Black" pitchFamily="34" charset="0"/>
                <a:ea typeface="Segoe UI Black" pitchFamily="34" charset="0"/>
              </a:rPr>
              <a:t>♥</a:t>
            </a:r>
            <a:r>
              <a:rPr lang="fr-FR" sz="2200" dirty="0">
                <a:solidFill>
                  <a:srgbClr val="FF0000"/>
                </a:solidFill>
              </a:rPr>
              <a:t> </a:t>
            </a:r>
            <a:r>
              <a:rPr lang="fr-FR" sz="2200" b="1" dirty="0">
                <a:solidFill>
                  <a:schemeClr val="dk1"/>
                </a:solidFill>
              </a:rPr>
              <a:t>10 7 5</a:t>
            </a:r>
            <a:r>
              <a:rPr lang="fr-FR" sz="2200" dirty="0">
                <a:solidFill>
                  <a:srgbClr val="FF0000"/>
                </a:solidFill>
                <a:latin typeface="Segoe UI Black" pitchFamily="34" charset="0"/>
                <a:ea typeface="Segoe UI Black" pitchFamily="34" charset="0"/>
              </a:rPr>
              <a:t>			♥</a:t>
            </a:r>
            <a:r>
              <a:rPr lang="fr-FR" sz="2200" dirty="0">
                <a:solidFill>
                  <a:srgbClr val="FF0000"/>
                </a:solidFill>
              </a:rPr>
              <a:t> </a:t>
            </a:r>
            <a:r>
              <a:rPr lang="fr-FR" sz="2200" b="1" dirty="0">
                <a:solidFill>
                  <a:schemeClr val="dk1"/>
                </a:solidFill>
              </a:rPr>
              <a:t>2</a:t>
            </a:r>
          </a:p>
          <a:p>
            <a:pPr algn="l">
              <a:lnSpc>
                <a:spcPct val="100000"/>
              </a:lnSpc>
              <a:spcBef>
                <a:spcPts val="0"/>
              </a:spcBef>
              <a:defRPr/>
            </a:pPr>
            <a:r>
              <a:rPr lang="fr-FR" sz="2200" dirty="0">
                <a:solidFill>
                  <a:srgbClr val="FFC000"/>
                </a:solidFill>
                <a:latin typeface="Segoe UI Black" pitchFamily="34" charset="0"/>
                <a:ea typeface="Segoe UI Black" pitchFamily="34" charset="0"/>
              </a:rPr>
              <a:t>♦</a:t>
            </a:r>
            <a:r>
              <a:rPr lang="fr-FR" sz="2200" dirty="0">
                <a:solidFill>
                  <a:srgbClr val="FFC000"/>
                </a:solidFill>
              </a:rPr>
              <a:t> </a:t>
            </a:r>
            <a:r>
              <a:rPr lang="fr-FR" sz="2200" b="1" dirty="0"/>
              <a:t>A D 8 5</a:t>
            </a:r>
            <a:r>
              <a:rPr lang="fr-FR" sz="2200" dirty="0">
                <a:solidFill>
                  <a:srgbClr val="FFC000"/>
                </a:solidFill>
                <a:latin typeface="Segoe UI Black" pitchFamily="34" charset="0"/>
                <a:ea typeface="Segoe UI Black" pitchFamily="34" charset="0"/>
              </a:rPr>
              <a:t>			♦</a:t>
            </a:r>
            <a:r>
              <a:rPr lang="fr-FR" sz="2200" dirty="0">
                <a:solidFill>
                  <a:srgbClr val="FFC000"/>
                </a:solidFill>
              </a:rPr>
              <a:t> </a:t>
            </a:r>
            <a:r>
              <a:rPr lang="fr-FR" sz="2200" b="1" dirty="0"/>
              <a:t>10 7 6 3</a:t>
            </a:r>
            <a:br>
              <a:rPr lang="fr-FR" sz="2200" b="1" dirty="0"/>
            </a:br>
            <a:r>
              <a:rPr lang="fr-FR" sz="2200" dirty="0">
                <a:solidFill>
                  <a:srgbClr val="00B050"/>
                </a:solidFill>
                <a:latin typeface="Segoe UI Black" pitchFamily="34" charset="0"/>
                <a:ea typeface="Segoe UI Black" pitchFamily="34" charset="0"/>
              </a:rPr>
              <a:t>♣</a:t>
            </a:r>
            <a:r>
              <a:rPr lang="fr-FR" sz="2200" dirty="0">
                <a:solidFill>
                  <a:srgbClr val="00B050"/>
                </a:solidFill>
              </a:rPr>
              <a:t> </a:t>
            </a:r>
            <a:r>
              <a:rPr lang="fr-FR" sz="2200" b="1" dirty="0">
                <a:solidFill>
                  <a:schemeClr val="dk1"/>
                </a:solidFill>
              </a:rPr>
              <a:t>6	</a:t>
            </a:r>
            <a:r>
              <a:rPr lang="fr-FR" sz="2200" b="1" dirty="0"/>
              <a:t>			</a:t>
            </a:r>
            <a:r>
              <a:rPr lang="fr-FR" sz="2200" dirty="0">
                <a:solidFill>
                  <a:srgbClr val="00B050"/>
                </a:solidFill>
                <a:latin typeface="Segoe UI Black" pitchFamily="34" charset="0"/>
                <a:ea typeface="Segoe UI Black" pitchFamily="34" charset="0"/>
              </a:rPr>
              <a:t>♣</a:t>
            </a:r>
            <a:r>
              <a:rPr lang="fr-FR" sz="2200" dirty="0">
                <a:solidFill>
                  <a:srgbClr val="00B050"/>
                </a:solidFill>
              </a:rPr>
              <a:t> </a:t>
            </a:r>
            <a:r>
              <a:rPr lang="fr-FR" sz="2200" b="1" dirty="0">
                <a:solidFill>
                  <a:schemeClr val="dk1"/>
                </a:solidFill>
              </a:rPr>
              <a:t>10 9 5 4</a:t>
            </a:r>
            <a:endParaRPr lang="fr-FR" sz="2200" dirty="0"/>
          </a:p>
          <a:p>
            <a:pPr algn="l">
              <a:lnSpc>
                <a:spcPct val="100000"/>
              </a:lnSpc>
              <a:spcBef>
                <a:spcPts val="0"/>
              </a:spcBef>
              <a:defRPr/>
            </a:pPr>
            <a:r>
              <a:rPr lang="fr-FR" sz="2200" dirty="0">
                <a:latin typeface="Segoe UI Black" pitchFamily="34" charset="0"/>
                <a:ea typeface="Segoe UI Black" pitchFamily="34" charset="0"/>
              </a:rPr>
              <a:t>		♠</a:t>
            </a:r>
            <a:r>
              <a:rPr lang="fr-FR" sz="2200" dirty="0"/>
              <a:t> </a:t>
            </a:r>
            <a:r>
              <a:rPr lang="fr-FR" sz="2200" b="1" dirty="0"/>
              <a:t>5</a:t>
            </a:r>
            <a:r>
              <a:rPr lang="fr-FR" sz="2200" dirty="0">
                <a:latin typeface="Segoe UI Black" pitchFamily="34" charset="0"/>
                <a:ea typeface="Segoe UI Black" pitchFamily="34" charset="0"/>
              </a:rPr>
              <a:t>			</a:t>
            </a:r>
          </a:p>
          <a:p>
            <a:pPr algn="l">
              <a:lnSpc>
                <a:spcPct val="100000"/>
              </a:lnSpc>
              <a:spcBef>
                <a:spcPts val="0"/>
              </a:spcBef>
              <a:defRPr/>
            </a:pPr>
            <a:r>
              <a:rPr lang="fr-FR" sz="2200" dirty="0">
                <a:solidFill>
                  <a:srgbClr val="FF0000"/>
                </a:solidFill>
                <a:latin typeface="Segoe UI Black" pitchFamily="34" charset="0"/>
                <a:ea typeface="Segoe UI Black" pitchFamily="34" charset="0"/>
              </a:rPr>
              <a:t>		♥</a:t>
            </a:r>
            <a:r>
              <a:rPr lang="fr-FR" sz="2200" dirty="0">
                <a:solidFill>
                  <a:srgbClr val="FF0000"/>
                </a:solidFill>
              </a:rPr>
              <a:t> </a:t>
            </a:r>
            <a:r>
              <a:rPr lang="fr-FR" sz="2200" b="1" dirty="0">
                <a:solidFill>
                  <a:schemeClr val="dk1"/>
                </a:solidFill>
              </a:rPr>
              <a:t>A V 9 6 4	</a:t>
            </a:r>
            <a:r>
              <a:rPr lang="fr-FR" sz="2200" dirty="0">
                <a:solidFill>
                  <a:srgbClr val="FF0000"/>
                </a:solidFill>
                <a:latin typeface="Segoe UI Black" pitchFamily="34" charset="0"/>
                <a:ea typeface="Segoe UI Black" pitchFamily="34" charset="0"/>
              </a:rPr>
              <a:t>			</a:t>
            </a:r>
          </a:p>
          <a:p>
            <a:pPr algn="l">
              <a:lnSpc>
                <a:spcPct val="100000"/>
              </a:lnSpc>
              <a:spcBef>
                <a:spcPts val="0"/>
              </a:spcBef>
              <a:defRPr/>
            </a:pPr>
            <a:r>
              <a:rPr lang="fr-FR" sz="2200" dirty="0">
                <a:solidFill>
                  <a:srgbClr val="FFC000"/>
                </a:solidFill>
                <a:latin typeface="Segoe UI Black" pitchFamily="34" charset="0"/>
                <a:ea typeface="Segoe UI Black" pitchFamily="34" charset="0"/>
              </a:rPr>
              <a:t>		♦</a:t>
            </a:r>
            <a:r>
              <a:rPr lang="fr-FR" sz="2200" dirty="0">
                <a:solidFill>
                  <a:srgbClr val="FFC000"/>
                </a:solidFill>
              </a:rPr>
              <a:t> </a:t>
            </a:r>
            <a:r>
              <a:rPr lang="fr-FR" sz="2200" b="1" dirty="0"/>
              <a:t>R 9 4</a:t>
            </a:r>
            <a:r>
              <a:rPr lang="fr-FR" sz="2200" dirty="0">
                <a:solidFill>
                  <a:srgbClr val="FFC000"/>
                </a:solidFill>
                <a:latin typeface="Segoe UI Black" pitchFamily="34" charset="0"/>
                <a:ea typeface="Segoe UI Black" pitchFamily="34" charset="0"/>
              </a:rPr>
              <a:t>			</a:t>
            </a:r>
            <a:br>
              <a:rPr lang="fr-FR" sz="2200" b="1" dirty="0"/>
            </a:br>
            <a:r>
              <a:rPr lang="fr-FR" sz="2200" b="1" dirty="0"/>
              <a:t>		</a:t>
            </a:r>
            <a:r>
              <a:rPr lang="fr-FR" sz="2200" dirty="0">
                <a:solidFill>
                  <a:srgbClr val="00B050"/>
                </a:solidFill>
                <a:latin typeface="Segoe UI Black" pitchFamily="34" charset="0"/>
                <a:ea typeface="Segoe UI Black" pitchFamily="34" charset="0"/>
              </a:rPr>
              <a:t>♣</a:t>
            </a:r>
            <a:r>
              <a:rPr lang="fr-FR" sz="2200" dirty="0">
                <a:solidFill>
                  <a:srgbClr val="00B050"/>
                </a:solidFill>
              </a:rPr>
              <a:t> </a:t>
            </a:r>
            <a:r>
              <a:rPr lang="fr-FR" sz="2200" b="1" dirty="0">
                <a:solidFill>
                  <a:schemeClr val="dk1"/>
                </a:solidFill>
              </a:rPr>
              <a:t>A R 8 3</a:t>
            </a:r>
          </a:p>
        </p:txBody>
      </p:sp>
      <p:sp>
        <p:nvSpPr>
          <p:cNvPr id="4" name="Rectangle à coins arrondis 3"/>
          <p:cNvSpPr/>
          <p:nvPr/>
        </p:nvSpPr>
        <p:spPr>
          <a:xfrm>
            <a:off x="2207815" y="3894878"/>
            <a:ext cx="1046206" cy="9638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5445580" y="2898321"/>
            <a:ext cx="6229350" cy="1569660"/>
          </a:xfrm>
          <a:prstGeom prst="rect">
            <a:avLst/>
          </a:prstGeom>
          <a:noFill/>
        </p:spPr>
        <p:txBody>
          <a:bodyPr wrap="square" rtlCol="0">
            <a:spAutoFit/>
          </a:bodyPr>
          <a:lstStyle/>
          <a:p>
            <a:r>
              <a:rPr lang="fr-FR" sz="2400" dirty="0"/>
              <a:t>Le nombre de levées totales de la donne vue au début du chapitre est de 20 :</a:t>
            </a:r>
          </a:p>
          <a:p>
            <a:r>
              <a:rPr lang="fr-FR" sz="2400" dirty="0"/>
              <a:t>Les 10 que réalisent Nord-Sud à l’atout </a:t>
            </a:r>
            <a:r>
              <a:rPr lang="fr-FR" sz="2400" dirty="0">
                <a:solidFill>
                  <a:srgbClr val="FF0000"/>
                </a:solidFill>
                <a:latin typeface="Segoe UI Black" pitchFamily="34" charset="0"/>
                <a:ea typeface="Segoe UI Black" pitchFamily="34" charset="0"/>
              </a:rPr>
              <a:t>♥</a:t>
            </a:r>
            <a:r>
              <a:rPr lang="fr-FR" sz="2400" dirty="0"/>
              <a:t>, ajutées aux 10 qu’Est-Ouest réalisent à l’atout </a:t>
            </a:r>
            <a:r>
              <a:rPr lang="fr-FR" sz="2400" dirty="0">
                <a:latin typeface="Segoe UI Black" pitchFamily="34" charset="0"/>
                <a:ea typeface="Segoe UI Black" pitchFamily="34" charset="0"/>
              </a:rPr>
              <a:t>♠</a:t>
            </a:r>
            <a:r>
              <a:rPr lang="fr-FR" sz="2400" dirty="0"/>
              <a:t>.</a:t>
            </a:r>
          </a:p>
        </p:txBody>
      </p:sp>
    </p:spTree>
    <p:extLst>
      <p:ext uri="{BB962C8B-B14F-4D97-AF65-F5344CB8AC3E}">
        <p14:creationId xmlns:p14="http://schemas.microsoft.com/office/powerpoint/2010/main" val="276983644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5008</TotalTime>
  <Words>2136</Words>
  <Application>Microsoft Office PowerPoint</Application>
  <PresentationFormat>Grand écran</PresentationFormat>
  <Paragraphs>239</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Calibri Light</vt:lpstr>
      <vt:lpstr>Segoe UI Black</vt:lpstr>
      <vt:lpstr>Thème Office</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lpstr>Chapitre 1 - Leçon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5 (la notion d’atout)</dc:title>
  <dc:creator>Comité</dc:creator>
  <cp:lastModifiedBy>CHRISTINE KOECK</cp:lastModifiedBy>
  <cp:revision>377</cp:revision>
  <dcterms:created xsi:type="dcterms:W3CDTF">2018-10-04T06:59:00Z</dcterms:created>
  <dcterms:modified xsi:type="dcterms:W3CDTF">2022-11-09T12:56:47Z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1033-10.2.0.6020</vt:lpwstr>
  </property>
</Properties>
</file>