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45"/>
  </p:notesMasterIdLst>
  <p:sldIdLst>
    <p:sldId id="257" r:id="rId3"/>
    <p:sldId id="259" r:id="rId4"/>
    <p:sldId id="339" r:id="rId5"/>
    <p:sldId id="340" r:id="rId6"/>
    <p:sldId id="341" r:id="rId7"/>
    <p:sldId id="264" r:id="rId8"/>
    <p:sldId id="265" r:id="rId9"/>
    <p:sldId id="342" r:id="rId10"/>
    <p:sldId id="256" r:id="rId11"/>
    <p:sldId id="338" r:id="rId12"/>
    <p:sldId id="268" r:id="rId13"/>
    <p:sldId id="343" r:id="rId14"/>
    <p:sldId id="344" r:id="rId15"/>
    <p:sldId id="270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13" r:id="rId24"/>
    <p:sldId id="316" r:id="rId25"/>
    <p:sldId id="315" r:id="rId26"/>
    <p:sldId id="317" r:id="rId27"/>
    <p:sldId id="318" r:id="rId28"/>
    <p:sldId id="326" r:id="rId29"/>
    <p:sldId id="325" r:id="rId30"/>
    <p:sldId id="324" r:id="rId31"/>
    <p:sldId id="323" r:id="rId32"/>
    <p:sldId id="322" r:id="rId33"/>
    <p:sldId id="321" r:id="rId34"/>
    <p:sldId id="320" r:id="rId35"/>
    <p:sldId id="266" r:id="rId36"/>
    <p:sldId id="327" r:id="rId37"/>
    <p:sldId id="352" r:id="rId38"/>
    <p:sldId id="353" r:id="rId39"/>
    <p:sldId id="354" r:id="rId40"/>
    <p:sldId id="334" r:id="rId41"/>
    <p:sldId id="355" r:id="rId42"/>
    <p:sldId id="356" r:id="rId43"/>
    <p:sldId id="357" r:id="rId4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1" userDrawn="1">
          <p15:clr>
            <a:srgbClr val="A4A3A4"/>
          </p15:clr>
        </p15:guide>
        <p15:guide id="2" pos="1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434" y="66"/>
      </p:cViewPr>
      <p:guideLst>
        <p:guide orient="horz" pos="981"/>
        <p:guide pos="1429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8B66D-E788-4C04-8AA9-2AACDFB31308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9A008-C377-485B-9B90-62CF6E27F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10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E9A008-C377-485B-9B90-62CF6E27FB0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03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082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596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86158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673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905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92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340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299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5535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199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50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84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43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922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0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353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026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8350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410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44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906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1551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167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083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02475-1E1C-4DE6-92A0-8ACC3EFF70C7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DA4A-EEA5-4272-9B7D-F18103A427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09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5556" y="1760619"/>
            <a:ext cx="7704856" cy="1200329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Après une redemande à 1SA :</a:t>
            </a:r>
            <a:b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</a:b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2 séquences concernées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979712" y="3284984"/>
            <a:ext cx="4032448" cy="11521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1 mineure          1 majeure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  1SA                        </a:t>
            </a:r>
            <a:r>
              <a:rPr kumimoji="0" 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?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555776" y="5085184"/>
            <a:ext cx="3096344" cy="989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  1 </a:t>
            </a: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cs typeface="Arial" pitchFamily="34" charset="0"/>
                <a:sym typeface="Symbol" pitchFamily="18" charset="2"/>
              </a:rPr>
              <a:t></a:t>
            </a: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               1 </a:t>
            </a: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  <a:sym typeface="Symbol" pitchFamily="18" charset="2"/>
              </a:rPr>
              <a:t>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  1SA                  </a:t>
            </a:r>
            <a:r>
              <a:rPr kumimoji="0" 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?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07904" y="436510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ou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11AC301-1053-4DE7-846F-11889AEC6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56" y="329137"/>
            <a:ext cx="8229600" cy="1143000"/>
          </a:xfrm>
        </p:spPr>
        <p:txBody>
          <a:bodyPr/>
          <a:lstStyle/>
          <a:p>
            <a:r>
              <a:rPr lang="fr-FR" dirty="0"/>
              <a:t>Introduction…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67544" y="1710973"/>
            <a:ext cx="806489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Il garantit </a:t>
            </a: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Au minimum 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10 beaux points jusqu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’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à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l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’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infini (…enfin : 28 !)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Toujours 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5 cartes au moins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dans 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la majeure</a:t>
            </a:r>
            <a:r>
              <a:rPr lang="fr-FR" dirty="0">
                <a:latin typeface="Tahoma" pitchFamily="34" charset="0"/>
                <a:ea typeface="Calibri" pitchFamily="34" charset="0"/>
                <a:cs typeface="Tahoma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4000" dirty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4000" dirty="0">
                <a:latin typeface="Tahoma" pitchFamily="34" charset="0"/>
                <a:ea typeface="Calibri" pitchFamily="34" charset="0"/>
                <a:cs typeface="Tahoma" pitchFamily="34" charset="0"/>
              </a:rPr>
              <a:t>Est </a:t>
            </a:r>
            <a:r>
              <a:rPr lang="fr-FR" sz="4000" b="1" dirty="0">
                <a:latin typeface="Tahoma" pitchFamily="34" charset="0"/>
                <a:ea typeface="Calibri" pitchFamily="34" charset="0"/>
                <a:cs typeface="Tahoma" pitchFamily="34" charset="0"/>
              </a:rPr>
              <a:t>artificiel </a:t>
            </a:r>
            <a:r>
              <a:rPr lang="fr-FR" sz="4000" dirty="0">
                <a:latin typeface="Tahoma" pitchFamily="34" charset="0"/>
                <a:ea typeface="Calibri" pitchFamily="34" charset="0"/>
                <a:cs typeface="Tahoma" pitchFamily="34" charset="0"/>
              </a:rPr>
              <a:t>et</a:t>
            </a:r>
            <a:r>
              <a:rPr lang="fr-FR" sz="4000" b="1" dirty="0">
                <a:latin typeface="Tahoma" pitchFamily="34" charset="0"/>
                <a:ea typeface="Calibri" pitchFamily="34" charset="0"/>
                <a:cs typeface="Tahoma" pitchFamily="34" charset="0"/>
              </a:rPr>
              <a:t> forcing</a:t>
            </a:r>
            <a:r>
              <a:rPr lang="fr-FR" sz="4000" dirty="0">
                <a:latin typeface="Tahoma" pitchFamily="34" charset="0"/>
                <a:ea typeface="Calibri" pitchFamily="34" charset="0"/>
                <a:cs typeface="Tahoma" pitchFamily="34" charset="0"/>
              </a:rPr>
              <a:t>.</a:t>
            </a:r>
            <a:endParaRPr kumimoji="0" 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63688" y="807377"/>
            <a:ext cx="6984776" cy="80021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Le 2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 </a:t>
            </a:r>
            <a:r>
              <a:rPr lang="fr-FR" sz="3600" u="sng" dirty="0" err="1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Roudi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 </a:t>
            </a:r>
            <a:r>
              <a:rPr lang="fr-FR" sz="3600" u="sng" dirty="0">
                <a:latin typeface="Tahoma" pitchFamily="34" charset="0"/>
                <a:ea typeface="Calibri" pitchFamily="34" charset="0"/>
                <a:cs typeface="Tahoma" pitchFamily="34" charset="0"/>
                <a:sym typeface="Symbol"/>
              </a:rPr>
              <a:t>(</a:t>
            </a:r>
            <a:r>
              <a:rPr lang="fr-FR" sz="3600" u="sng" dirty="0">
                <a:latin typeface="Tahoma" pitchFamily="34" charset="0"/>
                <a:ea typeface="Calibri" pitchFamily="34" charset="0"/>
                <a:cs typeface="Tahoma" pitchFamily="34" charset="0"/>
              </a:rPr>
              <a:t>10 H</a:t>
            </a:r>
            <a:r>
              <a:rPr lang="fr-FR" sz="3600" u="sng" dirty="0">
                <a:latin typeface="Calibri"/>
                <a:ea typeface="Calibri" pitchFamily="34" charset="0"/>
                <a:cs typeface="Tahoma" pitchFamily="34" charset="0"/>
              </a:rPr>
              <a:t>⁺... à l’infini</a:t>
            </a:r>
            <a:r>
              <a:rPr lang="fr-FR" sz="3600" u="sng" dirty="0">
                <a:latin typeface="Tahoma" pitchFamily="34" charset="0"/>
                <a:ea typeface="Calibri" pitchFamily="34" charset="0"/>
                <a:cs typeface="Tahoma" pitchFamily="34" charset="0"/>
              </a:rPr>
              <a:t>)</a:t>
            </a:r>
          </a:p>
          <a:p>
            <a:pPr marL="514350" indent="-514350"/>
            <a:endParaRPr lang="fr-FR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15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1237662"/>
            <a:ext cx="504056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3200" dirty="0"/>
              <a:t>Réponses de l’ouvreur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75856" y="477193"/>
            <a:ext cx="5436856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457056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 startAt="2"/>
              <a:tabLst/>
            </a:pPr>
            <a:r>
              <a:rPr kumimoji="0" lang="fr-FR" sz="20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Le 2 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/>
              </a:rPr>
              <a:t> </a:t>
            </a:r>
            <a:r>
              <a:rPr kumimoji="0" lang="fr-FR" sz="2400" b="0" i="0" u="sng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/>
              </a:rPr>
              <a:t>Roudi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/>
              </a:rPr>
              <a:t>   (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10 H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⁺...</a:t>
            </a:r>
            <a:r>
              <a:rPr kumimoji="0" lang="fr-FR" sz="2400" b="0" i="0" u="sng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 à l’infini</a:t>
            </a:r>
            <a:r>
              <a:rPr kumimoji="0" lang="fr-FR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)</a:t>
            </a:r>
            <a:endParaRPr kumimoji="0" lang="fr-FR" sz="1600" b="0" i="0" u="sng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528" y="2121242"/>
            <a:ext cx="8136904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3 r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ponses uniquement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3200" dirty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3200" dirty="0">
                <a:latin typeface="Tahoma" pitchFamily="34" charset="0"/>
                <a:cs typeface="Tahoma" pitchFamily="34" charset="0"/>
              </a:rPr>
              <a:t>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2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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: 2 cartes dans la majeure de réponse, mini </a:t>
            </a: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(12-13</a:t>
            </a:r>
            <a:r>
              <a:rPr lang="fr-FR" sz="3200" baseline="30000" dirty="0">
                <a:latin typeface="Tahoma" pitchFamily="34" charset="0"/>
                <a:ea typeface="Calibri" pitchFamily="34" charset="0"/>
                <a:cs typeface="Tahoma" pitchFamily="34" charset="0"/>
              </a:rPr>
              <a:t>-</a:t>
            </a: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)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ou maxi (13</a:t>
            </a:r>
            <a:r>
              <a:rPr kumimoji="0" lang="fr-FR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+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-14)</a:t>
            </a:r>
            <a:endParaRPr lang="fr-FR" sz="3200" b="1" dirty="0">
              <a:solidFill>
                <a:srgbClr val="FF0000"/>
              </a:solidFill>
              <a:latin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2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: </a:t>
            </a:r>
            <a:r>
              <a:rPr kumimoji="0" lang="fr-FR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Fitt</a:t>
            </a:r>
            <a:r>
              <a:rPr lang="fr-FR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par </a:t>
            </a: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3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cartes, </a:t>
            </a: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zone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mini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quelle que soit la majeure de r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ponse.</a:t>
            </a:r>
            <a:endParaRPr lang="fr-FR" sz="3200" dirty="0">
              <a:latin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11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2 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: </a:t>
            </a:r>
            <a:r>
              <a:rPr kumimoji="0" lang="fr-FR" sz="3200" b="0" i="0" u="none" strike="noStrike" cap="none" normalizeH="0" baseline="0" dirty="0" err="1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Fitt</a:t>
            </a:r>
            <a:r>
              <a:rPr lang="fr-FR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par 3 cartes, zone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maxi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quelle que soit la majeure de r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ponse, </a:t>
            </a:r>
            <a:r>
              <a:rPr kumimoji="0" lang="fr-FR" sz="3200" b="0" i="1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Forcing M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D0F9FB5D-949E-4B44-B857-A7B2071DC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6765"/>
              </p:ext>
            </p:extLst>
          </p:nvPr>
        </p:nvGraphicFramePr>
        <p:xfrm>
          <a:off x="6228184" y="1096144"/>
          <a:ext cx="2448272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r>
                        <a:rPr lang="fr-FR" sz="2400" b="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/</a:t>
                      </a:r>
                      <a:r>
                        <a:rPr lang="fr-FR" sz="24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r>
                        <a:rPr lang="fr-FR" sz="2400" dirty="0"/>
                        <a:t>/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2</a:t>
                      </a:r>
                      <a:r>
                        <a:rPr lang="fr-FR" sz="2800" b="1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24C636D-CDAA-437D-A932-6D2006D57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969053"/>
              </p:ext>
            </p:extLst>
          </p:nvPr>
        </p:nvGraphicFramePr>
        <p:xfrm>
          <a:off x="971600" y="18844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2C2B6134-238C-4763-BC2E-6B5C7AB04AF5}"/>
              </a:ext>
            </a:extLst>
          </p:cNvPr>
          <p:cNvSpPr/>
          <p:nvPr/>
        </p:nvSpPr>
        <p:spPr>
          <a:xfrm>
            <a:off x="899592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9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7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A D V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9C5259E-7B59-48C7-A180-C3E272811E02}"/>
              </a:ext>
            </a:extLst>
          </p:cNvPr>
          <p:cNvSpPr/>
          <p:nvPr/>
        </p:nvSpPr>
        <p:spPr>
          <a:xfrm>
            <a:off x="972394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5474C098-139A-4920-8BF0-860AD73CC4D7}"/>
              </a:ext>
            </a:extLst>
          </p:cNvPr>
          <p:cNvSpPr/>
          <p:nvPr/>
        </p:nvSpPr>
        <p:spPr>
          <a:xfrm>
            <a:off x="3543701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8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9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7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3B158D5-3986-40FE-A27F-674791A88476}"/>
              </a:ext>
            </a:extLst>
          </p:cNvPr>
          <p:cNvSpPr/>
          <p:nvPr/>
        </p:nvSpPr>
        <p:spPr>
          <a:xfrm>
            <a:off x="899592" y="5622014"/>
            <a:ext cx="2448272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 </a:t>
            </a:r>
            <a:r>
              <a:rPr lang="fr-FR" sz="2400" dirty="0">
                <a:sym typeface="Symbol" panose="05050102010706020507" pitchFamily="18" charset="2"/>
              </a:rPr>
              <a:t>Fit maximum</a:t>
            </a:r>
            <a:endParaRPr lang="fr-FR" sz="2400" b="1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40BB59C-6DD2-4D1E-9329-BE1BF194B48C}"/>
              </a:ext>
            </a:extLst>
          </p:cNvPr>
          <p:cNvSpPr/>
          <p:nvPr/>
        </p:nvSpPr>
        <p:spPr>
          <a:xfrm>
            <a:off x="3604903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77B0363-2469-4FB4-894C-3F29B2849DD7}"/>
              </a:ext>
            </a:extLst>
          </p:cNvPr>
          <p:cNvSpPr/>
          <p:nvPr/>
        </p:nvSpPr>
        <p:spPr>
          <a:xfrm>
            <a:off x="3604109" y="5589240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Fit à Pique minimum</a:t>
            </a:r>
            <a:endParaRPr lang="fr-FR" sz="2800" b="1" dirty="0"/>
          </a:p>
        </p:txBody>
      </p:sp>
      <p:sp>
        <p:nvSpPr>
          <p:cNvPr id="12" name="Rectangle à coins arrondis 10">
            <a:extLst>
              <a:ext uri="{FF2B5EF4-FFF2-40B4-BE49-F238E27FC236}">
                <a16:creationId xmlns:a16="http://schemas.microsoft.com/office/drawing/2014/main" id="{F9D00198-31CD-4BED-AD9E-2D4E168193AF}"/>
              </a:ext>
            </a:extLst>
          </p:cNvPr>
          <p:cNvSpPr/>
          <p:nvPr/>
        </p:nvSpPr>
        <p:spPr>
          <a:xfrm>
            <a:off x="6156176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D 4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 10 8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9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217E146-18A9-45C1-A246-08083FBE683B}"/>
              </a:ext>
            </a:extLst>
          </p:cNvPr>
          <p:cNvSpPr/>
          <p:nvPr/>
        </p:nvSpPr>
        <p:spPr>
          <a:xfrm>
            <a:off x="6217378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DC62EDF-5705-4289-94AB-20595F8C2C09}"/>
              </a:ext>
            </a:extLst>
          </p:cNvPr>
          <p:cNvSpPr/>
          <p:nvPr/>
        </p:nvSpPr>
        <p:spPr>
          <a:xfrm>
            <a:off x="6216584" y="5622014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</a:t>
            </a:r>
            <a:r>
              <a:rPr lang="fr-FR" sz="3200" dirty="0">
                <a:sym typeface="Symbol" panose="05050102010706020507" pitchFamily="18" charset="2"/>
              </a:rPr>
              <a:t> </a:t>
            </a:r>
            <a:r>
              <a:rPr lang="fr-FR" sz="2800" dirty="0">
                <a:sym typeface="Symbol" panose="05050102010706020507" pitchFamily="18" charset="2"/>
              </a:rPr>
              <a:t> </a:t>
            </a:r>
            <a:r>
              <a:rPr lang="fr-FR" sz="2400" dirty="0">
                <a:sym typeface="Symbol" panose="05050102010706020507" pitchFamily="18" charset="2"/>
              </a:rPr>
              <a:t>Fit maximum</a:t>
            </a:r>
            <a:endParaRPr lang="fr-FR" sz="28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AF65A18A-AAF2-493B-9101-7639A2429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781124"/>
              </p:ext>
            </p:extLst>
          </p:nvPr>
        </p:nvGraphicFramePr>
        <p:xfrm>
          <a:off x="3563888" y="18882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6226FD10-E435-4BE8-A365-924D90C22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389912"/>
              </p:ext>
            </p:extLst>
          </p:nvPr>
        </p:nvGraphicFramePr>
        <p:xfrm>
          <a:off x="6216584" y="1888197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ACA93741-2137-4629-82A4-9E1C4452DEEA}"/>
              </a:ext>
            </a:extLst>
          </p:cNvPr>
          <p:cNvSpPr txBox="1"/>
          <p:nvPr/>
        </p:nvSpPr>
        <p:spPr>
          <a:xfrm>
            <a:off x="3018716" y="752606"/>
            <a:ext cx="5873764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200" dirty="0"/>
              <a:t>Réponses au </a:t>
            </a:r>
            <a:r>
              <a:rPr lang="fr-FR" sz="3200" dirty="0" err="1"/>
              <a:t>Roudi</a:t>
            </a:r>
            <a:r>
              <a:rPr lang="fr-FR" sz="3200" dirty="0"/>
              <a:t> – exercices 1</a:t>
            </a:r>
          </a:p>
        </p:txBody>
      </p:sp>
    </p:spTree>
    <p:extLst>
      <p:ext uri="{BB962C8B-B14F-4D97-AF65-F5344CB8AC3E}">
        <p14:creationId xmlns:p14="http://schemas.microsoft.com/office/powerpoint/2010/main" val="33086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24C636D-CDAA-437D-A932-6D2006D57CD6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18844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2C2B6134-238C-4763-BC2E-6B5C7AB04AF5}"/>
              </a:ext>
            </a:extLst>
          </p:cNvPr>
          <p:cNvSpPr/>
          <p:nvPr/>
        </p:nvSpPr>
        <p:spPr>
          <a:xfrm>
            <a:off x="899592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 7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</a:t>
            </a:r>
            <a:r>
              <a:rPr lang="fr-FR" sz="2400" b="1" dirty="0">
                <a:solidFill>
                  <a:schemeClr val="dk1"/>
                </a:solidFill>
              </a:rPr>
              <a:t> 9 2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V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9C5259E-7B59-48C7-A180-C3E272811E02}"/>
              </a:ext>
            </a:extLst>
          </p:cNvPr>
          <p:cNvSpPr/>
          <p:nvPr/>
        </p:nvSpPr>
        <p:spPr>
          <a:xfrm>
            <a:off x="972394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5474C098-139A-4920-8BF0-860AD73CC4D7}"/>
              </a:ext>
            </a:extLst>
          </p:cNvPr>
          <p:cNvSpPr/>
          <p:nvPr/>
        </p:nvSpPr>
        <p:spPr>
          <a:xfrm>
            <a:off x="3543701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8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D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7 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3B158D5-3986-40FE-A27F-674791A88476}"/>
              </a:ext>
            </a:extLst>
          </p:cNvPr>
          <p:cNvSpPr/>
          <p:nvPr/>
        </p:nvSpPr>
        <p:spPr>
          <a:xfrm>
            <a:off x="899592" y="5622014"/>
            <a:ext cx="2448272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>
                <a:sym typeface="Symbol" panose="05050102010706020507" pitchFamily="18" charset="2"/>
              </a:rPr>
              <a:t>Et pourtant maximum</a:t>
            </a:r>
            <a:endParaRPr lang="fr-FR" sz="2400" b="1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40BB59C-6DD2-4D1E-9329-BE1BF194B48C}"/>
              </a:ext>
            </a:extLst>
          </p:cNvPr>
          <p:cNvSpPr/>
          <p:nvPr/>
        </p:nvSpPr>
        <p:spPr>
          <a:xfrm>
            <a:off x="3604903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77B0363-2469-4FB4-894C-3F29B2849DD7}"/>
              </a:ext>
            </a:extLst>
          </p:cNvPr>
          <p:cNvSpPr/>
          <p:nvPr/>
        </p:nvSpPr>
        <p:spPr>
          <a:xfrm>
            <a:off x="3604109" y="5589240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2 cartes à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Pique</a:t>
            </a:r>
            <a:endParaRPr lang="fr-FR" sz="2800" b="1" dirty="0"/>
          </a:p>
        </p:txBody>
      </p:sp>
      <p:sp>
        <p:nvSpPr>
          <p:cNvPr id="12" name="Rectangle à coins arrondis 10">
            <a:extLst>
              <a:ext uri="{FF2B5EF4-FFF2-40B4-BE49-F238E27FC236}">
                <a16:creationId xmlns:a16="http://schemas.microsoft.com/office/drawing/2014/main" id="{F9D00198-31CD-4BED-AD9E-2D4E168193AF}"/>
              </a:ext>
            </a:extLst>
          </p:cNvPr>
          <p:cNvSpPr/>
          <p:nvPr/>
        </p:nvSpPr>
        <p:spPr>
          <a:xfrm>
            <a:off x="6156176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 10 8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5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9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217E146-18A9-45C1-A246-08083FBE683B}"/>
              </a:ext>
            </a:extLst>
          </p:cNvPr>
          <p:cNvSpPr/>
          <p:nvPr/>
        </p:nvSpPr>
        <p:spPr>
          <a:xfrm>
            <a:off x="6217378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DC62EDF-5705-4289-94AB-20595F8C2C09}"/>
              </a:ext>
            </a:extLst>
          </p:cNvPr>
          <p:cNvSpPr/>
          <p:nvPr/>
        </p:nvSpPr>
        <p:spPr>
          <a:xfrm>
            <a:off x="6216584" y="5622014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/>
              <a:t>2</a:t>
            </a:r>
            <a:r>
              <a:rPr lang="fr-FR" sz="32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3200" dirty="0">
                <a:sym typeface="Symbol" panose="05050102010706020507" pitchFamily="18" charset="2"/>
              </a:rPr>
              <a:t> </a:t>
            </a:r>
            <a:r>
              <a:rPr lang="fr-FR" sz="2800" dirty="0">
                <a:sym typeface="Symbol" panose="05050102010706020507" pitchFamily="18" charset="2"/>
              </a:rPr>
              <a:t>idem…</a:t>
            </a:r>
            <a:endParaRPr lang="fr-FR" sz="32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AF65A18A-AAF2-493B-9101-7639A2429E6D}"/>
              </a:ext>
            </a:extLst>
          </p:cNvPr>
          <p:cNvGraphicFramePr>
            <a:graphicFrameLocks noGrp="1"/>
          </p:cNvGraphicFramePr>
          <p:nvPr/>
        </p:nvGraphicFramePr>
        <p:xfrm>
          <a:off x="3563888" y="18882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6226FD10-E435-4BE8-A365-924D90C22F5D}"/>
              </a:ext>
            </a:extLst>
          </p:cNvPr>
          <p:cNvGraphicFramePr>
            <a:graphicFrameLocks noGrp="1"/>
          </p:cNvGraphicFramePr>
          <p:nvPr/>
        </p:nvGraphicFramePr>
        <p:xfrm>
          <a:off x="6216584" y="1888197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3FBE1281-48DA-4996-A615-BCCCF775C1CD}"/>
              </a:ext>
            </a:extLst>
          </p:cNvPr>
          <p:cNvSpPr txBox="1"/>
          <p:nvPr/>
        </p:nvSpPr>
        <p:spPr>
          <a:xfrm>
            <a:off x="3018716" y="692696"/>
            <a:ext cx="5873764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200" dirty="0"/>
              <a:t>Réponses au </a:t>
            </a:r>
            <a:r>
              <a:rPr lang="fr-FR" sz="3200" dirty="0" err="1"/>
              <a:t>Roudi</a:t>
            </a:r>
            <a:r>
              <a:rPr lang="fr-FR" sz="3200" dirty="0"/>
              <a:t> – exercices 2</a:t>
            </a:r>
          </a:p>
        </p:txBody>
      </p:sp>
    </p:spTree>
    <p:extLst>
      <p:ext uri="{BB962C8B-B14F-4D97-AF65-F5344CB8AC3E}">
        <p14:creationId xmlns:p14="http://schemas.microsoft.com/office/powerpoint/2010/main" val="401105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1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357975"/>
              </p:ext>
            </p:extLst>
          </p:nvPr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V 10 8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9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recherche manche en majeure ou à SA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8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V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10 6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>
                <a:sym typeface="Symbol" panose="05050102010706020507" pitchFamily="18" charset="2"/>
              </a:rPr>
              <a:t>Fit minimum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475324"/>
              </p:ext>
            </p:extLst>
          </p:nvPr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53034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811167"/>
              </p:ext>
            </p:extLst>
          </p:nvPr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381467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669547"/>
              </p:ext>
            </p:extLst>
          </p:nvPr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16362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4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2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4</a:t>
            </a:r>
            <a:r>
              <a:rPr lang="fr-FR" sz="2800" dirty="0">
                <a:sym typeface="Symbol" panose="05050102010706020507" pitchFamily="18" charset="2"/>
              </a:rPr>
              <a:t>  </a:t>
            </a:r>
            <a:r>
              <a:rPr lang="fr-FR" sz="2400" dirty="0">
                <a:sym typeface="Symbol" panose="05050102010706020507" pitchFamily="18" charset="2"/>
              </a:rPr>
              <a:t>Trouvé la meilleure manche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82124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4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Passe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564411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Une séquence fréquente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2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V 8 7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9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 V </a:t>
            </a:r>
            <a:r>
              <a:rPr lang="fr-FR" sz="2400" b="1" dirty="0">
                <a:solidFill>
                  <a:schemeClr val="dk1"/>
                </a:solidFill>
              </a:rPr>
              <a:t>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proposition manche en majeure ou à SA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8 6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7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R</a:t>
            </a:r>
            <a:r>
              <a:rPr lang="fr-FR" sz="2400" b="1" dirty="0">
                <a:solidFill>
                  <a:schemeClr val="dk1"/>
                </a:solidFill>
              </a:rPr>
              <a:t> 6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>
                <a:sym typeface="Symbol" panose="05050102010706020507" pitchFamily="18" charset="2"/>
              </a:rPr>
              <a:t>Fit minimum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87915"/>
              </p:ext>
            </p:extLst>
          </p:nvPr>
        </p:nvGraphicFramePr>
        <p:xfrm>
          <a:off x="3131840" y="1556792"/>
          <a:ext cx="2273416" cy="3148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253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93075"/>
              </p:ext>
            </p:extLst>
          </p:nvPr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504001"/>
              </p:ext>
            </p:extLst>
          </p:nvPr>
        </p:nvGraphicFramePr>
        <p:xfrm>
          <a:off x="3117172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93343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55805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512355"/>
              </p:ext>
            </p:extLst>
          </p:nvPr>
        </p:nvGraphicFramePr>
        <p:xfrm>
          <a:off x="3124506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1"/>
            <a:ext cx="2905002" cy="130327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 </a:t>
            </a:r>
            <a:r>
              <a:rPr lang="fr-FR" sz="2400" dirty="0">
                <a:sym typeface="Symbol" panose="05050102010706020507" pitchFamily="18" charset="2"/>
              </a:rPr>
              <a:t>Contentons-nous d’un contrat partiel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629140"/>
              </p:ext>
            </p:extLst>
          </p:nvPr>
        </p:nvGraphicFramePr>
        <p:xfrm>
          <a:off x="3109838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Passe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986612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Une séquence fréquente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66909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3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9 8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</a:t>
            </a:r>
            <a:r>
              <a:rPr lang="fr-FR" sz="2400" b="1" dirty="0">
                <a:solidFill>
                  <a:schemeClr val="tx1"/>
                </a:solidFill>
              </a:rPr>
              <a:t> 5 4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9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6</a:t>
            </a:r>
            <a:r>
              <a:rPr lang="fr-FR" sz="2400" b="1" dirty="0">
                <a:solidFill>
                  <a:schemeClr val="dk1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à partir de 10+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V 8 6 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</a:t>
            </a:r>
            <a:r>
              <a:rPr lang="fr-FR" sz="2400" b="1" dirty="0"/>
              <a:t>9 5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 err="1">
                <a:sym typeface="Symbol" panose="05050102010706020507" pitchFamily="18" charset="2"/>
              </a:rPr>
              <a:t>Misfit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594601"/>
              </p:ext>
            </p:extLst>
          </p:nvPr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32329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2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/>
              <a:t>2</a:t>
            </a:r>
            <a:r>
              <a:rPr lang="fr-FR" sz="32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3200" dirty="0">
                <a:sym typeface="Symbol" panose="05050102010706020507" pitchFamily="18" charset="2"/>
              </a:rPr>
              <a:t>  </a:t>
            </a:r>
            <a:r>
              <a:rPr lang="fr-FR" sz="2800" dirty="0">
                <a:sym typeface="Symbol" panose="05050102010706020507" pitchFamily="18" charset="2"/>
              </a:rPr>
              <a:t>5</a:t>
            </a:r>
            <a:r>
              <a:rPr lang="fr-FR" sz="2800" dirty="0">
                <a:solidFill>
                  <a:schemeClr val="tx1"/>
                </a:solidFill>
                <a:sym typeface="Symbol" panose="05050102010706020507" pitchFamily="18" charset="2"/>
              </a:rPr>
              <a:t> </a:t>
            </a:r>
            <a:r>
              <a:rPr lang="fr-FR" sz="2800" dirty="0">
                <a:sym typeface="Symbol" panose="05050102010706020507" pitchFamily="18" charset="2"/>
              </a:rPr>
              <a:t> + 4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 </a:t>
            </a:r>
            <a:r>
              <a:rPr lang="fr-FR" sz="2800" dirty="0">
                <a:sym typeface="Symbol" panose="05050102010706020507" pitchFamily="18" charset="2"/>
              </a:rPr>
              <a:t> , </a:t>
            </a:r>
            <a:r>
              <a:rPr lang="fr-FR" sz="2400" dirty="0">
                <a:sym typeface="Symbol" panose="05050102010706020507" pitchFamily="18" charset="2"/>
              </a:rPr>
              <a:t>11-12HL, NF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22664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Passe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564411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Les retrouvailles du fit à </a:t>
            </a: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42127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4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V 9 8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</a:t>
            </a:r>
            <a:r>
              <a:rPr lang="fr-FR" sz="2400" b="1" dirty="0">
                <a:solidFill>
                  <a:schemeClr val="tx1"/>
                </a:solidFill>
              </a:rPr>
              <a:t> 5 4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6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à partir de 10+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5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D 8 6 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6 5 3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</a:t>
            </a:r>
            <a:r>
              <a:rPr lang="fr-FR" sz="2400" b="1" dirty="0"/>
              <a:t>9 5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 err="1">
                <a:sym typeface="Symbol" panose="05050102010706020507" pitchFamily="18" charset="2"/>
              </a:rPr>
              <a:t>Misfit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2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/>
              <a:t>2</a:t>
            </a:r>
            <a:r>
              <a:rPr lang="fr-FR" sz="32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3200" dirty="0">
                <a:sym typeface="Symbol" panose="05050102010706020507" pitchFamily="18" charset="2"/>
              </a:rPr>
              <a:t>  </a:t>
            </a:r>
            <a:r>
              <a:rPr lang="fr-FR" sz="2800" dirty="0">
                <a:sym typeface="Symbol" panose="05050102010706020507" pitchFamily="18" charset="2"/>
              </a:rPr>
              <a:t>5</a:t>
            </a:r>
            <a:r>
              <a:rPr lang="fr-FR" sz="2800" dirty="0">
                <a:solidFill>
                  <a:schemeClr val="tx1"/>
                </a:solidFill>
                <a:sym typeface="Symbol" panose="05050102010706020507" pitchFamily="18" charset="2"/>
              </a:rPr>
              <a:t> </a:t>
            </a:r>
            <a:r>
              <a:rPr lang="fr-FR" sz="2800" dirty="0">
                <a:sym typeface="Symbol" panose="05050102010706020507" pitchFamily="18" charset="2"/>
              </a:rPr>
              <a:t> + 4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 </a:t>
            </a:r>
            <a:r>
              <a:rPr lang="fr-FR" sz="2800" dirty="0">
                <a:sym typeface="Symbol" panose="05050102010706020507" pitchFamily="18" charset="2"/>
              </a:rPr>
              <a:t> , </a:t>
            </a:r>
            <a:r>
              <a:rPr lang="fr-FR" sz="2400" dirty="0">
                <a:sym typeface="Symbol" panose="05050102010706020507" pitchFamily="18" charset="2"/>
              </a:rPr>
              <a:t>11-12HL, NF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963584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4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564411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OK pour la manche à </a:t>
            </a: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50972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5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D 9 8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</a:t>
            </a:r>
            <a:r>
              <a:rPr lang="fr-FR" sz="2400" b="1" dirty="0">
                <a:solidFill>
                  <a:schemeClr val="tx1"/>
                </a:solidFill>
              </a:rPr>
              <a:t> 5 4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9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6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à partir de 10+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V 10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D 8 6 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6 5 3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</a:t>
            </a:r>
            <a:r>
              <a:rPr lang="fr-FR" sz="2400" b="1" dirty="0"/>
              <a:t>9 5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 err="1">
                <a:sym typeface="Symbol" panose="05050102010706020507" pitchFamily="18" charset="2"/>
              </a:rPr>
              <a:t>Misfit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27105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3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2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/>
              <a:t>3</a:t>
            </a:r>
            <a:r>
              <a:rPr lang="fr-FR" sz="32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3200" dirty="0">
                <a:sym typeface="Symbol" panose="05050102010706020507" pitchFamily="18" charset="2"/>
              </a:rPr>
              <a:t>  </a:t>
            </a:r>
            <a:r>
              <a:rPr lang="fr-FR" sz="2800" dirty="0">
                <a:sym typeface="Symbol" panose="05050102010706020507" pitchFamily="18" charset="2"/>
              </a:rPr>
              <a:t>5</a:t>
            </a:r>
            <a:r>
              <a:rPr lang="fr-FR" sz="2800" dirty="0">
                <a:solidFill>
                  <a:schemeClr val="tx1"/>
                </a:solidFill>
                <a:sym typeface="Symbol" panose="05050102010706020507" pitchFamily="18" charset="2"/>
              </a:rPr>
              <a:t> </a:t>
            </a:r>
            <a:r>
              <a:rPr lang="fr-FR" sz="2800" dirty="0">
                <a:sym typeface="Symbol" panose="05050102010706020507" pitchFamily="18" charset="2"/>
              </a:rPr>
              <a:t> + 4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 </a:t>
            </a:r>
            <a:r>
              <a:rPr lang="fr-FR" sz="2800" dirty="0">
                <a:sym typeface="Symbol" panose="05050102010706020507" pitchFamily="18" charset="2"/>
              </a:rPr>
              <a:t> , </a:t>
            </a:r>
            <a:r>
              <a:rPr lang="fr-FR" sz="2400" dirty="0">
                <a:sym typeface="Symbol" panose="05050102010706020507" pitchFamily="18" charset="2"/>
              </a:rPr>
              <a:t>≥13HL, </a:t>
            </a:r>
            <a:r>
              <a:rPr lang="fr-FR" sz="2400" b="1" dirty="0">
                <a:sym typeface="Symbol" panose="05050102010706020507" pitchFamily="18" charset="2"/>
              </a:rPr>
              <a:t>FM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092319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3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4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564411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Puisque c’est forcing manche !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17364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6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9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8</a:t>
            </a:r>
            <a:r>
              <a:rPr lang="fr-FR" sz="2400" b="1" dirty="0">
                <a:solidFill>
                  <a:schemeClr val="tx1"/>
                </a:solidFill>
              </a:rPr>
              <a:t>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9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6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à partir de 10+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V 10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V 6 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</a:t>
            </a:r>
            <a:r>
              <a:rPr lang="fr-FR" sz="2400" b="1" dirty="0">
                <a:solidFill>
                  <a:schemeClr val="dk1"/>
                </a:solidFill>
              </a:rPr>
              <a:t> 7 3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</a:t>
            </a:r>
            <a:r>
              <a:rPr lang="fr-FR" sz="2400" b="1" dirty="0"/>
              <a:t>9 8 5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 err="1">
                <a:sym typeface="Symbol" panose="05050102010706020507" pitchFamily="18" charset="2"/>
              </a:rPr>
              <a:t>Misfit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527030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2SA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471994"/>
            <a:ext cx="2896530" cy="129859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/>
              <a:t>2SA : </a:t>
            </a:r>
            <a:r>
              <a:rPr lang="fr-FR" sz="2800" dirty="0"/>
              <a:t>11-12HL</a:t>
            </a:r>
          </a:p>
          <a:p>
            <a:pPr algn="ctr"/>
            <a:r>
              <a:rPr lang="fr-FR" sz="2800" dirty="0"/>
              <a:t>avec 5 cartes à </a:t>
            </a:r>
            <a:r>
              <a:rPr lang="fr-FR" sz="2800" dirty="0">
                <a:sym typeface="Symbol" panose="05050102010706020507" pitchFamily="18" charset="2"/>
              </a:rPr>
              <a:t>, NF</a:t>
            </a:r>
            <a:r>
              <a:rPr lang="fr-FR" sz="2800" dirty="0"/>
              <a:t> </a:t>
            </a:r>
            <a:endParaRPr lang="fr-FR" sz="2000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493104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2SA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3SA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914604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Acceptation de la proposition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80441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751233"/>
            <a:ext cx="7149480" cy="68840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dirty="0">
                <a:solidFill>
                  <a:schemeClr val="bg1"/>
                </a:solidFill>
              </a:rPr>
              <a:t>Les enchères au palier de 2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C34966-191B-49FA-AE09-1CDDF75B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106730"/>
            <a:ext cx="8064896" cy="2986566"/>
          </a:xfrm>
        </p:spPr>
        <p:txBody>
          <a:bodyPr/>
          <a:lstStyle/>
          <a:p>
            <a:r>
              <a:rPr lang="fr-FR" dirty="0"/>
              <a:t>La répétition de la couleur de réponse</a:t>
            </a:r>
          </a:p>
          <a:p>
            <a:r>
              <a:rPr lang="fr-FR" dirty="0"/>
              <a:t>L’expression d’un bicolore majeur</a:t>
            </a:r>
          </a:p>
          <a:p>
            <a:r>
              <a:rPr lang="fr-FR" dirty="0"/>
              <a:t>(rare) : l’expression d’un jeu avec 4 cartes en Majeure + 6 cartes à </a:t>
            </a:r>
            <a:r>
              <a:rPr lang="fr-FR" sz="3200" dirty="0">
                <a:solidFill>
                  <a:srgbClr val="C00000"/>
                </a:solidFill>
                <a:sym typeface="Symbol" panose="05050102010706020507" pitchFamily="18" charset="2"/>
              </a:rPr>
              <a:t> </a:t>
            </a:r>
            <a:r>
              <a:rPr lang="fr-FR" dirty="0"/>
              <a:t>sur ouverture </a:t>
            </a:r>
            <a:r>
              <a:rPr lang="fr-FR" sz="3200" dirty="0">
                <a:solidFill>
                  <a:srgbClr val="00B050"/>
                </a:solidFill>
                <a:sym typeface="Symbol" panose="05050102010706020507" pitchFamily="18" charset="2"/>
              </a:rPr>
              <a:t> </a:t>
            </a:r>
            <a:r>
              <a:rPr lang="fr-FR" sz="3200" dirty="0">
                <a:sym typeface="Symbol" panose="05050102010706020507" pitchFamily="18" charset="2"/>
              </a:rPr>
              <a:t>ou</a:t>
            </a:r>
            <a:r>
              <a:rPr lang="fr-FR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11560" y="1898829"/>
            <a:ext cx="8064896" cy="9541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2</a:t>
            </a:r>
            <a:r>
              <a:rPr lang="fr-FR" sz="2800" u="sng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ème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 enchère du répondant dans la zone 1 (6-10 Hˉ)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7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V 10 8 7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</a:t>
            </a:r>
            <a:r>
              <a:rPr lang="fr-FR" sz="2400" b="1" dirty="0">
                <a:solidFill>
                  <a:schemeClr val="tx1"/>
                </a:solidFill>
              </a:rPr>
              <a:t>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7 </a:t>
            </a:r>
            <a:r>
              <a:rPr lang="fr-FR" sz="2400" b="1" dirty="0">
                <a:solidFill>
                  <a:schemeClr val="dk1"/>
                </a:solidFill>
              </a:rPr>
              <a:t>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A 9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proposition manche en majeure ou à SA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4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8 6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10 9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R</a:t>
            </a:r>
            <a:r>
              <a:rPr lang="fr-FR" sz="2400" b="1" dirty="0">
                <a:solidFill>
                  <a:schemeClr val="dk1"/>
                </a:solidFill>
              </a:rPr>
              <a:t> 6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94508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>
                <a:sym typeface="Symbol" panose="05050102010706020507" pitchFamily="18" charset="2"/>
              </a:rPr>
              <a:t>Non </a:t>
            </a:r>
            <a:r>
              <a:rPr lang="fr-FR" sz="2400" dirty="0" err="1">
                <a:sym typeface="Symbol" panose="05050102010706020507" pitchFamily="18" charset="2"/>
              </a:rPr>
              <a:t>fitté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148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253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17172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81518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99237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3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514771"/>
            <a:ext cx="2905002" cy="130327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3</a:t>
            </a:r>
            <a:r>
              <a:rPr lang="fr-FR" sz="2800" dirty="0">
                <a:sym typeface="Symbol" panose="05050102010706020507" pitchFamily="18" charset="2"/>
              </a:rPr>
              <a:t>  </a:t>
            </a:r>
            <a:r>
              <a:rPr lang="fr-FR" sz="2400" dirty="0">
                <a:sym typeface="Symbol" panose="05050102010706020507" pitchFamily="18" charset="2"/>
              </a:rPr>
              <a:t>Proposition de manche avec 6 cartes (11-12HLD)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733626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ym typeface="Symbol" panose="05050102010706020507" pitchFamily="18" charset="2"/>
                        </a:rPr>
                        <a:t>3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ym typeface="Symbol" panose="05050102010706020507" pitchFamily="18" charset="2"/>
                        </a:rPr>
                        <a:t>4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1140" y="5986612"/>
            <a:ext cx="2896530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Conclusion logique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56190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91780" y="620688"/>
            <a:ext cx="62286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sz="3200" dirty="0"/>
              <a:t>Suite des enchères – ex 8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FAF54D-117C-4E56-A829-36DA1D5D2D30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?</a:t>
                      </a: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E79B150A-E75A-4832-B26F-662D58393A03}"/>
              </a:ext>
            </a:extLst>
          </p:cNvPr>
          <p:cNvSpPr/>
          <p:nvPr/>
        </p:nvSpPr>
        <p:spPr>
          <a:xfrm>
            <a:off x="426376" y="2348880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10 9 8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 7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</a:t>
            </a:r>
            <a:r>
              <a:rPr lang="fr-FR" sz="2400" b="1" dirty="0">
                <a:solidFill>
                  <a:schemeClr val="dk1"/>
                </a:solidFill>
              </a:rPr>
              <a:t>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9 </a:t>
            </a:r>
            <a:r>
              <a:rPr lang="fr-FR" sz="2400" b="1" dirty="0">
                <a:solidFill>
                  <a:schemeClr val="dk1"/>
                </a:solidFill>
              </a:rPr>
              <a:t>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F830538-501D-42D2-AF4A-E17B058DCC2B}"/>
              </a:ext>
            </a:extLst>
          </p:cNvPr>
          <p:cNvSpPr/>
          <p:nvPr/>
        </p:nvSpPr>
        <p:spPr>
          <a:xfrm>
            <a:off x="5709612" y="2125726"/>
            <a:ext cx="2896530" cy="130327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err="1"/>
              <a:t>Roudi</a:t>
            </a:r>
            <a:r>
              <a:rPr lang="fr-FR" sz="2400" b="1" dirty="0"/>
              <a:t> : recherche manche en majeure ou à SA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AD4E1F5A-BC24-415D-A3B8-D331973EE14D}"/>
              </a:ext>
            </a:extLst>
          </p:cNvPr>
          <p:cNvSpPr/>
          <p:nvPr/>
        </p:nvSpPr>
        <p:spPr>
          <a:xfrm>
            <a:off x="395536" y="4832105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8 6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10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6C57F60-212F-4C20-8DE8-3D930D169F09}"/>
              </a:ext>
            </a:extLst>
          </p:cNvPr>
          <p:cNvSpPr/>
          <p:nvPr/>
        </p:nvSpPr>
        <p:spPr>
          <a:xfrm>
            <a:off x="5706126" y="3538340"/>
            <a:ext cx="2896530" cy="7547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   </a:t>
            </a:r>
            <a:r>
              <a:rPr lang="fr-FR" sz="2400" dirty="0">
                <a:sym typeface="Symbol" panose="05050102010706020507" pitchFamily="18" charset="2"/>
              </a:rPr>
              <a:t>Fit maximum</a:t>
            </a:r>
            <a:endParaRPr lang="fr-FR" sz="2400" b="1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6742855-0D77-4C92-95E8-33A5F93D932C}"/>
              </a:ext>
            </a:extLst>
          </p:cNvPr>
          <p:cNvSpPr/>
          <p:nvPr/>
        </p:nvSpPr>
        <p:spPr>
          <a:xfrm>
            <a:off x="1115616" y="3990072"/>
            <a:ext cx="750494" cy="69052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B1AE289B-F9B9-4050-8668-1A309D5ADD44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92746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F861FDBF-A063-4D32-8E2D-286460CB274F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B13FAEC8-8A55-43FB-A21D-94C34E897E0B}"/>
              </a:ext>
            </a:extLst>
          </p:cNvPr>
          <p:cNvGraphicFramePr>
            <a:graphicFrameLocks noGrp="1"/>
          </p:cNvGraphicFramePr>
          <p:nvPr/>
        </p:nvGraphicFramePr>
        <p:xfrm>
          <a:off x="3162680" y="1556791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FAE21AA-6042-453F-A67E-0B05E754C378}"/>
              </a:ext>
            </a:extLst>
          </p:cNvPr>
          <p:cNvGraphicFramePr>
            <a:graphicFrameLocks noGrp="1"/>
          </p:cNvGraphicFramePr>
          <p:nvPr/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77F3F97-2EB9-4362-8651-98484BF3E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16423"/>
              </p:ext>
            </p:extLst>
          </p:nvPr>
        </p:nvGraphicFramePr>
        <p:xfrm>
          <a:off x="3131840" y="1542738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1858CB58-86C1-475E-80C2-13DF9ECEF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90371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3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DCC199D-DDC1-4647-800F-B26C86F292D2}"/>
              </a:ext>
            </a:extLst>
          </p:cNvPr>
          <p:cNvSpPr/>
          <p:nvPr/>
        </p:nvSpPr>
        <p:spPr>
          <a:xfrm>
            <a:off x="5701140" y="4365104"/>
            <a:ext cx="2896530" cy="129803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/>
              <a:t>3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 </a:t>
            </a:r>
            <a:r>
              <a:rPr lang="fr-FR" sz="2400" dirty="0">
                <a:sym typeface="Symbol" panose="05050102010706020507" pitchFamily="18" charset="2"/>
              </a:rPr>
              <a:t>Naturel avec 4 cartes pour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trouver la meilleure manche</a:t>
            </a:r>
            <a:endParaRPr lang="fr-FR" sz="2400" b="1" dirty="0"/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A03A7F45-9F1D-4879-866F-FD3FBF581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056988"/>
              </p:ext>
            </p:extLst>
          </p:nvPr>
        </p:nvGraphicFramePr>
        <p:xfrm>
          <a:off x="3131840" y="1556792"/>
          <a:ext cx="2273416" cy="3256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1SA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3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  <a:tr h="6513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4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438892"/>
                  </a:ext>
                </a:extLst>
              </a:tr>
            </a:tbl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63E387E-9494-4B9A-B3DE-8076E77D49CA}"/>
              </a:ext>
            </a:extLst>
          </p:cNvPr>
          <p:cNvSpPr/>
          <p:nvPr/>
        </p:nvSpPr>
        <p:spPr>
          <a:xfrm>
            <a:off x="5709612" y="5805264"/>
            <a:ext cx="2888058" cy="75475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Fit MAJ 4-4 pour la manche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04962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0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260648"/>
            <a:ext cx="2592289" cy="6404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716016" y="1916832"/>
          <a:ext cx="2088232" cy="18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339752" y="3321129"/>
            <a:ext cx="5688632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3200" dirty="0">
                <a:sym typeface="Symbol"/>
              </a:rPr>
              <a:t>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Oui, 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8 H 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!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	  On peut faire un </a:t>
            </a:r>
            <a:r>
              <a:rPr lang="fr-FR" sz="32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2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4">
              <a:buFont typeface="Arial" pitchFamily="34" charset="0"/>
              <a:buChar char="•"/>
            </a:pPr>
            <a:r>
              <a:rPr lang="fr-FR" sz="3200" dirty="0"/>
              <a:t> 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de 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manière exceptionnelle</a:t>
            </a:r>
          </a:p>
          <a:p>
            <a:pPr lvl="4">
              <a:buFont typeface="Arial" pitchFamily="34" charset="0"/>
              <a:buChar char="•"/>
            </a:pP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avec une 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main exceptionnelle</a:t>
            </a:r>
            <a:endParaRPr lang="fr-FR" sz="105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332656"/>
            <a:ext cx="1944217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355976" y="980728"/>
          <a:ext cx="208823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195736" y="3575045"/>
            <a:ext cx="6516216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Oui,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8 H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On peut faire un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1">
              <a:buFont typeface="Arial" pitchFamily="34" charset="0"/>
              <a:buChar char="•"/>
            </a:pPr>
            <a:r>
              <a:rPr lang="fr-FR" sz="2800" dirty="0"/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de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manière exceptionnelle</a:t>
            </a:r>
          </a:p>
          <a:p>
            <a:pPr lvl="1">
              <a:buFont typeface="Arial" pitchFamily="34" charset="0"/>
              <a:buChar char="•"/>
            </a:pP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avec une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main exceptionnelle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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mini</a:t>
            </a:r>
            <a:endParaRPr kumimoji="0" lang="fr-FR" sz="2800" b="1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32656"/>
            <a:ext cx="1944217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139952" y="692696"/>
          <a:ext cx="208823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860032" y="44624"/>
          <a:ext cx="201622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75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75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75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7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7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Fin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267744" y="2651016"/>
            <a:ext cx="6516216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Oui,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8 H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!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On peut faire un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1">
              <a:buFont typeface="Arial" pitchFamily="34" charset="0"/>
              <a:buChar char="•"/>
            </a:pPr>
            <a:r>
              <a:rPr lang="fr-FR" sz="2800" dirty="0"/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de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manière exceptionnelle</a:t>
            </a:r>
          </a:p>
          <a:p>
            <a:pPr lvl="1">
              <a:buFont typeface="Arial" pitchFamily="34" charset="0"/>
              <a:buChar char="•"/>
            </a:pP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avec une </a:t>
            </a:r>
            <a:r>
              <a:rPr lang="fr-FR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main exceptionnelle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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mini</a:t>
            </a:r>
            <a:endParaRPr kumimoji="0" lang="fr-FR" sz="2800" b="1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 Présentement, quand votre partenaire vous donne le fit, (même mini), tentez votre chance.</a:t>
            </a:r>
            <a:endParaRPr kumimoji="0" lang="fr-FR" sz="1050" b="1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0"/>
            <a:ext cx="194421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3338482"/>
            <a:ext cx="3528392" cy="6848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843808" y="2132856"/>
          <a:ext cx="216024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2326015"/>
            <a:ext cx="3528392" cy="12695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843808" y="1412776"/>
          <a:ext cx="216024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39952" y="4365104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Quand l’ouvreur a répondu 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maxi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tout 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devient</a:t>
            </a:r>
            <a:r>
              <a:rPr lang="fr-FR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forcing</a:t>
            </a:r>
            <a:r>
              <a:rPr lang="fr-FR" sz="1600" dirty="0"/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2399765"/>
            <a:ext cx="3528392" cy="25622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059832" y="1988840"/>
          <a:ext cx="2160240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2030434"/>
            <a:ext cx="3528392" cy="33009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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843808" y="1988840"/>
          <a:ext cx="2160240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548971"/>
            <a:ext cx="6984776" cy="6754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dirty="0">
                <a:solidFill>
                  <a:schemeClr val="bg1"/>
                </a:solidFill>
              </a:rPr>
              <a:t>Les enchères au palier de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7544" y="1537694"/>
            <a:ext cx="8064896" cy="9541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2</a:t>
            </a:r>
            <a:r>
              <a:rPr lang="fr-FR" sz="2800" u="sng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ème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 enchère du répondant dans la zone 1 (6-10 Hˉ)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083F22E-764D-43D1-A69C-10D5553B9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000247"/>
              </p:ext>
            </p:extLst>
          </p:nvPr>
        </p:nvGraphicFramePr>
        <p:xfrm>
          <a:off x="971600" y="27127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DDA385C0-73C5-41BB-BE3D-4FDB3ACA9972}"/>
              </a:ext>
            </a:extLst>
          </p:cNvPr>
          <p:cNvSpPr/>
          <p:nvPr/>
        </p:nvSpPr>
        <p:spPr>
          <a:xfrm>
            <a:off x="899592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D 9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</a:rPr>
              <a:t>7 5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10 7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8 5 4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07F202E-51E9-4FEB-B4C4-C6D4A2802C09}"/>
              </a:ext>
            </a:extLst>
          </p:cNvPr>
          <p:cNvSpPr/>
          <p:nvPr/>
        </p:nvSpPr>
        <p:spPr>
          <a:xfrm>
            <a:off x="972394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2C856206-B393-40DF-A03A-74D16D0B0DAC}"/>
              </a:ext>
            </a:extLst>
          </p:cNvPr>
          <p:cNvSpPr/>
          <p:nvPr/>
        </p:nvSpPr>
        <p:spPr>
          <a:xfrm>
            <a:off x="3543701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V 9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</a:rPr>
              <a:t>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7 6 3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2C39B9E-06BC-4249-A377-7467BA12A059}"/>
              </a:ext>
            </a:extLst>
          </p:cNvPr>
          <p:cNvSpPr/>
          <p:nvPr/>
        </p:nvSpPr>
        <p:spPr>
          <a:xfrm>
            <a:off x="971600" y="5838038"/>
            <a:ext cx="2152600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« </a:t>
            </a:r>
            <a:r>
              <a:rPr lang="fr-FR" sz="2800" dirty="0" err="1">
                <a:sym typeface="Symbol" panose="05050102010706020507" pitchFamily="18" charset="2"/>
              </a:rPr>
              <a:t>What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800" dirty="0" err="1">
                <a:sym typeface="Symbol" panose="05050102010706020507" pitchFamily="18" charset="2"/>
              </a:rPr>
              <a:t>else</a:t>
            </a:r>
            <a:r>
              <a:rPr lang="fr-FR" sz="2800" dirty="0">
                <a:sym typeface="Symbol" panose="05050102010706020507" pitchFamily="18" charset="2"/>
              </a:rPr>
              <a:t>? »</a:t>
            </a:r>
            <a:endParaRPr lang="fr-FR" sz="2800" b="1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B1385-418D-450A-9545-FBE40B471FD4}"/>
              </a:ext>
            </a:extLst>
          </p:cNvPr>
          <p:cNvSpPr/>
          <p:nvPr/>
        </p:nvSpPr>
        <p:spPr>
          <a:xfrm>
            <a:off x="3604903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7E799B-4242-4C2A-A18A-12EAEF02F950}"/>
              </a:ext>
            </a:extLst>
          </p:cNvPr>
          <p:cNvSpPr/>
          <p:nvPr/>
        </p:nvSpPr>
        <p:spPr>
          <a:xfrm>
            <a:off x="3604109" y="5838038"/>
            <a:ext cx="2152600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Encore plus !</a:t>
            </a:r>
            <a:endParaRPr lang="fr-FR" sz="2800" b="1" dirty="0"/>
          </a:p>
        </p:txBody>
      </p:sp>
      <p:sp>
        <p:nvSpPr>
          <p:cNvPr id="13" name="Rectangle à coins arrondis 10">
            <a:extLst>
              <a:ext uri="{FF2B5EF4-FFF2-40B4-BE49-F238E27FC236}">
                <a16:creationId xmlns:a16="http://schemas.microsoft.com/office/drawing/2014/main" id="{3941DFBB-E828-41E6-9814-08DDF3C4AE69}"/>
              </a:ext>
            </a:extLst>
          </p:cNvPr>
          <p:cNvSpPr/>
          <p:nvPr/>
        </p:nvSpPr>
        <p:spPr>
          <a:xfrm>
            <a:off x="6156176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V 8 6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9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D 9 7 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55B5DC8-5754-4A3E-8773-1595B2F0D057}"/>
              </a:ext>
            </a:extLst>
          </p:cNvPr>
          <p:cNvSpPr/>
          <p:nvPr/>
        </p:nvSpPr>
        <p:spPr>
          <a:xfrm>
            <a:off x="6217378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1B976C9-30D9-433D-B01C-6E4E402884E8}"/>
              </a:ext>
            </a:extLst>
          </p:cNvPr>
          <p:cNvSpPr/>
          <p:nvPr/>
        </p:nvSpPr>
        <p:spPr>
          <a:xfrm>
            <a:off x="6216584" y="5838038"/>
            <a:ext cx="2152600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Aussi !</a:t>
            </a:r>
            <a:endParaRPr lang="fr-FR" sz="28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F6825629-FFF7-4BEB-94DB-3E2E7F858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912906"/>
              </p:ext>
            </p:extLst>
          </p:nvPr>
        </p:nvGraphicFramePr>
        <p:xfrm>
          <a:off x="6156176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41BD3AD-B7E6-4A41-83AF-16C22811C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535752"/>
              </p:ext>
            </p:extLst>
          </p:nvPr>
        </p:nvGraphicFramePr>
        <p:xfrm>
          <a:off x="3563888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89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1738047"/>
            <a:ext cx="3528392" cy="388567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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915816" y="1685034"/>
          <a:ext cx="2160240" cy="3688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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1445659"/>
            <a:ext cx="3528392" cy="44704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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Contrôle</a:t>
            </a:r>
            <a:endParaRPr lang="fr-FR" sz="2800" dirty="0"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915816" y="1685034"/>
          <a:ext cx="2160240" cy="3688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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1153272"/>
            <a:ext cx="3528392" cy="50552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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Contrôle</a:t>
            </a:r>
            <a:endParaRPr lang="fr-FR" sz="2800" dirty="0"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SA</a:t>
            </a:r>
            <a:r>
              <a:rPr lang="fr-FR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Blackwood</a:t>
            </a:r>
            <a:endParaRPr lang="fr-FR" sz="2800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3808" y="1340768"/>
          <a:ext cx="2160240" cy="426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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SA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6096" y="937829"/>
            <a:ext cx="3528392" cy="548611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fr-FR" sz="2800" dirty="0">
                <a:sym typeface="Symbol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Roudi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</a:t>
            </a:r>
            <a:r>
              <a:rPr lang="fr-FR" sz="2800" dirty="0">
                <a:sym typeface="Symbol"/>
              </a:rPr>
              <a:t>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Fitt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é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maxi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prstClr val="black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(tout devient forcing)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3 </a:t>
            </a:r>
            <a:r>
              <a:rPr lang="fr-FR" sz="2800" dirty="0">
                <a:sym typeface="Symbol"/>
              </a:rPr>
              <a:t>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Ambitions de chelem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ym typeface="Symbol"/>
              </a:rPr>
              <a:t>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28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Contrôle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Contrôle</a:t>
            </a:r>
            <a:endParaRPr lang="fr-FR" sz="2800" dirty="0"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4 SA</a:t>
            </a:r>
            <a:r>
              <a:rPr lang="fr-FR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: </a:t>
            </a:r>
            <a:r>
              <a:rPr lang="fr-FR" sz="2800" dirty="0" err="1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Blackwood</a:t>
            </a:r>
            <a:endParaRPr lang="fr-FR" sz="2800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5 </a:t>
            </a:r>
            <a:r>
              <a:rPr lang="fr-FR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*:</a:t>
            </a:r>
            <a:r>
              <a:rPr lang="fr-FR" sz="105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  </a:t>
            </a: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2 clés</a:t>
            </a:r>
            <a:endParaRPr lang="fr-FR" sz="1000" b="1" dirty="0">
              <a:latin typeface="Tahoma" pitchFamily="34" charset="0"/>
              <a:ea typeface="Tahoma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3808" y="1340768"/>
          <a:ext cx="2160240" cy="426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Sud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Nord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1SA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2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3 </a:t>
                      </a:r>
                      <a:r>
                        <a:rPr lang="fr-FR" sz="2800" dirty="0">
                          <a:sym typeface="Symbol"/>
                        </a:rPr>
                        <a:t>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ym typeface="Symbol"/>
                        </a:rPr>
                        <a:t>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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4 SA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5 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/>
                        </a:rPr>
                        <a:t></a:t>
                      </a:r>
                      <a:r>
                        <a:rPr lang="fr-FR" sz="2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*</a:t>
                      </a:r>
                      <a:endParaRPr lang="fr-FR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?</a:t>
                      </a:r>
                    </a:p>
                  </a:txBody>
                  <a:tcPr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304256" cy="6213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132138" y="623590"/>
            <a:ext cx="5147766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Une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exception : des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anose="05050102010706020507" pitchFamily="18" charset="2"/>
              </a:rPr>
              <a:t>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dans un jeu faible</a:t>
            </a:r>
            <a:endParaRPr kumimoji="0" lang="fr-F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148064" y="2196727"/>
            <a:ext cx="39959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2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*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= Mon partenaire pense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au </a:t>
            </a:r>
            <a:r>
              <a:rPr kumimoji="0" lang="fr-FR" sz="28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Roudi</a:t>
            </a:r>
            <a:endParaRPr kumimoji="0" lang="fr-FR" sz="28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2 x = 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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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, 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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3 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= Contrat final, </a:t>
            </a:r>
            <a:b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</a:b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Fit longue </a:t>
            </a: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à  </a:t>
            </a:r>
            <a:b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</a:b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Sans espoir de manche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(Ne veut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pas jouer 1SA)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F736BD0-3162-435D-BD2C-B591DA54E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10976"/>
              </p:ext>
            </p:extLst>
          </p:nvPr>
        </p:nvGraphicFramePr>
        <p:xfrm>
          <a:off x="323528" y="155679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3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29CFE510-6E8C-43CF-B672-ECF6B356A71A}"/>
              </a:ext>
            </a:extLst>
          </p:cNvPr>
          <p:cNvSpPr/>
          <p:nvPr/>
        </p:nvSpPr>
        <p:spPr>
          <a:xfrm>
            <a:off x="2693608" y="195292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6 2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 7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V 8 </a:t>
            </a:r>
            <a:r>
              <a:rPr lang="fr-FR" sz="2400" b="1" dirty="0">
                <a:solidFill>
                  <a:schemeClr val="dk1"/>
                </a:solidFill>
              </a:rPr>
              <a:t>5 4 2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67E84158-E936-446D-82EB-6A5E14B644B3}"/>
              </a:ext>
            </a:extLst>
          </p:cNvPr>
          <p:cNvSpPr/>
          <p:nvPr/>
        </p:nvSpPr>
        <p:spPr>
          <a:xfrm>
            <a:off x="2693608" y="4633609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V 8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9 7 5 3 2</a:t>
            </a:r>
            <a:endParaRPr lang="fr-FR" sz="2400" dirty="0">
              <a:solidFill>
                <a:srgbClr val="FF0000"/>
              </a:solidFill>
            </a:endParaRP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83F0F31F-1176-40CE-8993-D3D903BDB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706813"/>
              </p:ext>
            </p:extLst>
          </p:nvPr>
        </p:nvGraphicFramePr>
        <p:xfrm>
          <a:off x="323528" y="4237473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3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sp>
        <p:nvSpPr>
          <p:cNvPr id="2" name="Ellipse 1">
            <a:extLst>
              <a:ext uri="{FF2B5EF4-FFF2-40B4-BE49-F238E27FC236}">
                <a16:creationId xmlns:a16="http://schemas.microsoft.com/office/drawing/2014/main" id="{B5E256D7-9D66-456C-8A20-FCB16054BF6B}"/>
              </a:ext>
            </a:extLst>
          </p:cNvPr>
          <p:cNvSpPr/>
          <p:nvPr/>
        </p:nvSpPr>
        <p:spPr>
          <a:xfrm>
            <a:off x="2267744" y="1556792"/>
            <a:ext cx="432048" cy="46796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C32ABAAD-253B-446D-81D0-E2E4AB919BD4}"/>
              </a:ext>
            </a:extLst>
          </p:cNvPr>
          <p:cNvSpPr/>
          <p:nvPr/>
        </p:nvSpPr>
        <p:spPr>
          <a:xfrm>
            <a:off x="2339752" y="4185176"/>
            <a:ext cx="432048" cy="46796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483768" y="593304"/>
            <a:ext cx="6480720" cy="675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marR="0" lvl="0" indent="-857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lang="fr-FR" sz="3600" dirty="0">
                <a:latin typeface="+mj-lt"/>
              </a:rPr>
              <a:t>Les enchères au palier de 3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48072" y="1630541"/>
            <a:ext cx="8316416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Le soutien de la mineure d’ouverture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71600" y="249289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Les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</a:t>
            </a:r>
            <a:endParaRPr lang="fr-FR" sz="3600" u="sng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755576" y="3457451"/>
            <a:ext cx="784887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5 cartes obligatoires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Ce soutien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d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nie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5 cartes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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/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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2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Une main irr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guli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è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re le plus souvent.</a:t>
            </a:r>
            <a:b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</a:br>
            <a:endParaRPr kumimoji="0" lang="fr-FR" sz="3200" b="0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Forcing</a:t>
            </a:r>
            <a:endParaRPr kumimoji="0" lang="fr-FR" sz="3200" b="0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6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778469" y="703272"/>
            <a:ext cx="597666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fr-F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A. Soutien de la mineure d’ouverture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D44CFF27-01FF-427A-B0F9-1A9976CD9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209297"/>
              </p:ext>
            </p:extLst>
          </p:nvPr>
        </p:nvGraphicFramePr>
        <p:xfrm>
          <a:off x="539552" y="1556792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Rectangle à coins arrondis 10">
            <a:extLst>
              <a:ext uri="{FF2B5EF4-FFF2-40B4-BE49-F238E27FC236}">
                <a16:creationId xmlns:a16="http://schemas.microsoft.com/office/drawing/2014/main" id="{182B0878-42D2-4578-876D-74B2280B8425}"/>
              </a:ext>
            </a:extLst>
          </p:cNvPr>
          <p:cNvSpPr/>
          <p:nvPr/>
        </p:nvSpPr>
        <p:spPr>
          <a:xfrm>
            <a:off x="611560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V 9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 6 </a:t>
            </a:r>
            <a:r>
              <a:rPr lang="fr-FR" sz="2400" b="1" dirty="0">
                <a:solidFill>
                  <a:schemeClr val="tx1"/>
                </a:solidFill>
              </a:rPr>
              <a:t>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D 9 7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9989F2C3-033E-4977-BE30-2FD04C40DBC7}"/>
              </a:ext>
            </a:extLst>
          </p:cNvPr>
          <p:cNvSpPr/>
          <p:nvPr/>
        </p:nvSpPr>
        <p:spPr>
          <a:xfrm>
            <a:off x="684362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6" name="Rectangle à coins arrondis 10">
            <a:extLst>
              <a:ext uri="{FF2B5EF4-FFF2-40B4-BE49-F238E27FC236}">
                <a16:creationId xmlns:a16="http://schemas.microsoft.com/office/drawing/2014/main" id="{46776E7D-D3C2-4BEB-ABC0-F0674BD0C34E}"/>
              </a:ext>
            </a:extLst>
          </p:cNvPr>
          <p:cNvSpPr/>
          <p:nvPr/>
        </p:nvSpPr>
        <p:spPr>
          <a:xfrm>
            <a:off x="3255669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10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D 8 6 3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R V 8</a:t>
            </a:r>
            <a:r>
              <a:rPr lang="fr-FR" sz="2400" b="1" dirty="0">
                <a:solidFill>
                  <a:schemeClr val="dk1"/>
                </a:solidFill>
              </a:rPr>
              <a:t> 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AA607DF-182A-4C02-93C7-F5406AD0FF27}"/>
              </a:ext>
            </a:extLst>
          </p:cNvPr>
          <p:cNvSpPr/>
          <p:nvPr/>
        </p:nvSpPr>
        <p:spPr>
          <a:xfrm>
            <a:off x="683568" y="4901934"/>
            <a:ext cx="2172634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ym typeface="Symbol" panose="05050102010706020507" pitchFamily="18" charset="2"/>
              </a:rPr>
              <a:t>3</a:t>
            </a:r>
            <a:r>
              <a:rPr lang="fr-FR" sz="2800" dirty="0">
                <a:solidFill>
                  <a:srgbClr val="00B050"/>
                </a:solidFill>
                <a:sym typeface="Symbol" panose="05050102010706020507" pitchFamily="18" charset="2"/>
              </a:rPr>
              <a:t> 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Pour jouer 3SA si Sud arrête les </a:t>
            </a: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endParaRPr lang="fr-FR" sz="2800" b="1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77B85B9-9053-4CED-B668-496DEB8C4021}"/>
              </a:ext>
            </a:extLst>
          </p:cNvPr>
          <p:cNvSpPr/>
          <p:nvPr/>
        </p:nvSpPr>
        <p:spPr>
          <a:xfrm>
            <a:off x="3316871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83CD2E2-D371-4867-8713-F8D1A156A4BB}"/>
              </a:ext>
            </a:extLst>
          </p:cNvPr>
          <p:cNvSpPr/>
          <p:nvPr/>
        </p:nvSpPr>
        <p:spPr>
          <a:xfrm>
            <a:off x="3316077" y="4901934"/>
            <a:ext cx="2132566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00B050"/>
                </a:solidFill>
                <a:sym typeface="Symbol" panose="05050102010706020507" pitchFamily="18" charset="2"/>
              </a:rPr>
              <a:t> 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Priorité recherche du fit </a:t>
            </a: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endParaRPr lang="fr-FR" sz="2800" b="1" dirty="0"/>
          </a:p>
        </p:txBody>
      </p:sp>
      <p:sp>
        <p:nvSpPr>
          <p:cNvPr id="20" name="Rectangle à coins arrondis 10">
            <a:extLst>
              <a:ext uri="{FF2B5EF4-FFF2-40B4-BE49-F238E27FC236}">
                <a16:creationId xmlns:a16="http://schemas.microsoft.com/office/drawing/2014/main" id="{57359D9F-A75F-49C2-A96F-E711B72D4955}"/>
              </a:ext>
            </a:extLst>
          </p:cNvPr>
          <p:cNvSpPr/>
          <p:nvPr/>
        </p:nvSpPr>
        <p:spPr>
          <a:xfrm>
            <a:off x="5868144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8 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9 7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6 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A D 8 7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72019A71-B06D-481E-A8A8-F37424C8063A}"/>
              </a:ext>
            </a:extLst>
          </p:cNvPr>
          <p:cNvSpPr/>
          <p:nvPr/>
        </p:nvSpPr>
        <p:spPr>
          <a:xfrm>
            <a:off x="5929346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C07ABE6B-4141-4FB6-AE4B-D8F4BCCF2A05}"/>
              </a:ext>
            </a:extLst>
          </p:cNvPr>
          <p:cNvSpPr/>
          <p:nvPr/>
        </p:nvSpPr>
        <p:spPr>
          <a:xfrm>
            <a:off x="5928552" y="4901934"/>
            <a:ext cx="2243898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3SA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trop régulier pour une autre enchère !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4264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8072" y="1630541"/>
            <a:ext cx="8316416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Le soutien de la mineure d’ouverture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71600" y="249289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Les </a:t>
            </a:r>
            <a:r>
              <a:rPr lang="fr-FR" sz="3600" u="sng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</a:t>
            </a:r>
            <a:endParaRPr lang="fr-FR" sz="3600" u="sng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755576" y="3385443"/>
            <a:ext cx="784887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4 cartes suffisent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Ce soutien 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d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nie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5 cartes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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/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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2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Une main irr</a:t>
            </a:r>
            <a:r>
              <a:rPr lang="fr-F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guli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è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re le plus souvent.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fr-FR" sz="3200" b="0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Forcing</a:t>
            </a:r>
            <a:endParaRPr kumimoji="0" lang="fr-FR" sz="3200" b="0" i="0" u="none" strike="noStrike" cap="none" normalizeH="0" baseline="0" dirty="0">
              <a:ln>
                <a:noFill/>
              </a:ln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0CEDA29-2DB1-452C-8997-989333141740}"/>
              </a:ext>
            </a:extLst>
          </p:cNvPr>
          <p:cNvSpPr txBox="1">
            <a:spLocks/>
          </p:cNvSpPr>
          <p:nvPr/>
        </p:nvSpPr>
        <p:spPr>
          <a:xfrm>
            <a:off x="2483768" y="593304"/>
            <a:ext cx="6480720" cy="675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marR="0" lvl="0" indent="-857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lang="fr-FR" sz="3600" dirty="0">
                <a:latin typeface="+mj-lt"/>
              </a:rPr>
              <a:t>Les enchères au palier de 3</a:t>
            </a:r>
          </a:p>
        </p:txBody>
      </p:sp>
    </p:spTree>
    <p:extLst>
      <p:ext uri="{BB962C8B-B14F-4D97-AF65-F5344CB8AC3E}">
        <p14:creationId xmlns:p14="http://schemas.microsoft.com/office/powerpoint/2010/main" val="193419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63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3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778469" y="703272"/>
            <a:ext cx="597666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fr-F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A. Soutien de la mineure d’ouverture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D44CFF27-01FF-427A-B0F9-1A9976CD9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58699"/>
              </p:ext>
            </p:extLst>
          </p:nvPr>
        </p:nvGraphicFramePr>
        <p:xfrm>
          <a:off x="539552" y="1556792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88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Rectangle à coins arrondis 10">
            <a:extLst>
              <a:ext uri="{FF2B5EF4-FFF2-40B4-BE49-F238E27FC236}">
                <a16:creationId xmlns:a16="http://schemas.microsoft.com/office/drawing/2014/main" id="{182B0878-42D2-4578-876D-74B2280B8425}"/>
              </a:ext>
            </a:extLst>
          </p:cNvPr>
          <p:cNvSpPr/>
          <p:nvPr/>
        </p:nvSpPr>
        <p:spPr>
          <a:xfrm>
            <a:off x="611560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V 9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V 6 </a:t>
            </a:r>
            <a:r>
              <a:rPr lang="fr-FR" sz="2400" b="1" dirty="0">
                <a:solidFill>
                  <a:schemeClr val="tx1"/>
                </a:solidFill>
              </a:rPr>
              <a:t>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V 8 6 4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9989F2C3-033E-4977-BE30-2FD04C40DBC7}"/>
              </a:ext>
            </a:extLst>
          </p:cNvPr>
          <p:cNvSpPr/>
          <p:nvPr/>
        </p:nvSpPr>
        <p:spPr>
          <a:xfrm>
            <a:off x="684362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6" name="Rectangle à coins arrondis 10">
            <a:extLst>
              <a:ext uri="{FF2B5EF4-FFF2-40B4-BE49-F238E27FC236}">
                <a16:creationId xmlns:a16="http://schemas.microsoft.com/office/drawing/2014/main" id="{46776E7D-D3C2-4BEB-ABC0-F0674BD0C34E}"/>
              </a:ext>
            </a:extLst>
          </p:cNvPr>
          <p:cNvSpPr/>
          <p:nvPr/>
        </p:nvSpPr>
        <p:spPr>
          <a:xfrm>
            <a:off x="3255669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V 8 5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D 7 3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9 8 6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8</a:t>
            </a:r>
            <a:r>
              <a:rPr lang="fr-FR" sz="2400" b="1" dirty="0">
                <a:solidFill>
                  <a:schemeClr val="dk1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AA607DF-182A-4C02-93C7-F5406AD0FF27}"/>
              </a:ext>
            </a:extLst>
          </p:cNvPr>
          <p:cNvSpPr/>
          <p:nvPr/>
        </p:nvSpPr>
        <p:spPr>
          <a:xfrm>
            <a:off x="487731" y="4901934"/>
            <a:ext cx="2572101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ym typeface="Symbol" panose="05050102010706020507" pitchFamily="18" charset="2"/>
              </a:rPr>
              <a:t>3</a:t>
            </a:r>
            <a:r>
              <a:rPr lang="fr-FR" sz="2800" dirty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Main idéale. Pour aboutir à 3SA, 5</a:t>
            </a: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ym typeface="Symbol" panose="05050102010706020507" pitchFamily="18" charset="2"/>
              </a:rPr>
              <a:t> ou même 4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 </a:t>
            </a:r>
            <a:endParaRPr lang="fr-FR" sz="2800" b="1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77B85B9-9053-4CED-B668-496DEB8C4021}"/>
              </a:ext>
            </a:extLst>
          </p:cNvPr>
          <p:cNvSpPr/>
          <p:nvPr/>
        </p:nvSpPr>
        <p:spPr>
          <a:xfrm>
            <a:off x="3316871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83CD2E2-D371-4867-8713-F8D1A156A4BB}"/>
              </a:ext>
            </a:extLst>
          </p:cNvPr>
          <p:cNvSpPr/>
          <p:nvPr/>
        </p:nvSpPr>
        <p:spPr>
          <a:xfrm>
            <a:off x="3316077" y="4901934"/>
            <a:ext cx="2132566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ym typeface="Symbol" panose="05050102010706020507" pitchFamily="18" charset="2"/>
              </a:rPr>
              <a:t>3</a:t>
            </a:r>
            <a:r>
              <a:rPr lang="fr-FR" sz="2800" dirty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Fit seulement 8</a:t>
            </a:r>
            <a:r>
              <a:rPr lang="fr-FR" sz="2400" baseline="30000" dirty="0">
                <a:sym typeface="Symbol" panose="05050102010706020507" pitchFamily="18" charset="2"/>
              </a:rPr>
              <a:t>ème</a:t>
            </a:r>
            <a:r>
              <a:rPr lang="fr-FR" sz="2400" dirty="0">
                <a:sym typeface="Symbol" panose="05050102010706020507" pitchFamily="18" charset="2"/>
              </a:rPr>
              <a:t>, mais </a:t>
            </a:r>
            <a:r>
              <a:rPr lang="fr-FR" sz="2400" dirty="0" err="1">
                <a:sym typeface="Symbol" panose="05050102010706020507" pitchFamily="18" charset="2"/>
              </a:rPr>
              <a:t>irrégulièr</a:t>
            </a:r>
            <a:endParaRPr lang="fr-FR" sz="2800" b="1" dirty="0"/>
          </a:p>
        </p:txBody>
      </p:sp>
      <p:sp>
        <p:nvSpPr>
          <p:cNvPr id="20" name="Rectangle à coins arrondis 10">
            <a:extLst>
              <a:ext uri="{FF2B5EF4-FFF2-40B4-BE49-F238E27FC236}">
                <a16:creationId xmlns:a16="http://schemas.microsoft.com/office/drawing/2014/main" id="{57359D9F-A75F-49C2-A96F-E711B72D4955}"/>
              </a:ext>
            </a:extLst>
          </p:cNvPr>
          <p:cNvSpPr/>
          <p:nvPr/>
        </p:nvSpPr>
        <p:spPr>
          <a:xfrm>
            <a:off x="5868144" y="3284984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V 9 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 7 4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V 8 6 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7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72019A71-B06D-481E-A8A8-F37424C8063A}"/>
              </a:ext>
            </a:extLst>
          </p:cNvPr>
          <p:cNvSpPr/>
          <p:nvPr/>
        </p:nvSpPr>
        <p:spPr>
          <a:xfrm>
            <a:off x="5929346" y="4907614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C07ABE6B-4141-4FB6-AE4B-D8F4BCCF2A05}"/>
              </a:ext>
            </a:extLst>
          </p:cNvPr>
          <p:cNvSpPr/>
          <p:nvPr/>
        </p:nvSpPr>
        <p:spPr>
          <a:xfrm>
            <a:off x="5928552" y="4901934"/>
            <a:ext cx="2243898" cy="1679791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3SA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br>
              <a:rPr lang="fr-FR" sz="2800" dirty="0">
                <a:sym typeface="Symbol" panose="05050102010706020507" pitchFamily="18" charset="2"/>
              </a:rPr>
            </a:br>
            <a:r>
              <a:rPr lang="fr-FR" sz="2400" dirty="0">
                <a:sym typeface="Symbol" panose="05050102010706020507" pitchFamily="18" charset="2"/>
              </a:rPr>
              <a:t>trop régulier pour une autre enchère !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8234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17712" y="1628800"/>
            <a:ext cx="7488832" cy="120032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 startAt="2"/>
            </a:pPr>
            <a:r>
              <a:rPr lang="fr-FR" sz="3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nomination d’une nouvelle     couleur avec saut</a:t>
            </a:r>
          </a:p>
        </p:txBody>
      </p:sp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899592" y="3404220"/>
            <a:ext cx="7488832" cy="221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L’enchère garantit un 5 - 5 </a:t>
            </a:r>
            <a:b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</a:b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(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à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honneurs</a:t>
            </a:r>
            <a:r>
              <a:rPr kumimoji="0" lang="fr-FR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concentr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é</a:t>
            </a: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s) 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Forcing de manche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BD7EDB4-9A5F-4EB2-842E-99B9282FE74E}"/>
              </a:ext>
            </a:extLst>
          </p:cNvPr>
          <p:cNvSpPr txBox="1">
            <a:spLocks/>
          </p:cNvSpPr>
          <p:nvPr/>
        </p:nvSpPr>
        <p:spPr>
          <a:xfrm>
            <a:off x="2483768" y="593304"/>
            <a:ext cx="6480720" cy="675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marR="0" lvl="0" indent="-857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lang="fr-FR" sz="3600" dirty="0">
                <a:latin typeface="+mj-lt"/>
              </a:rPr>
              <a:t>Les enchères au palier 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620688"/>
            <a:ext cx="6984776" cy="6754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dirty="0">
                <a:solidFill>
                  <a:schemeClr val="bg1"/>
                </a:solidFill>
              </a:rPr>
              <a:t>Les enchères au palier de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7544" y="1537694"/>
            <a:ext cx="8064896" cy="9541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2</a:t>
            </a:r>
            <a:r>
              <a:rPr lang="fr-FR" sz="2800" u="sng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ème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 enchère du répondant dans la zone 1 (6-10 Hˉ)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083F22E-764D-43D1-A69C-10D5553B9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455840"/>
              </p:ext>
            </p:extLst>
          </p:nvPr>
        </p:nvGraphicFramePr>
        <p:xfrm>
          <a:off x="971600" y="27127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DDA385C0-73C5-41BB-BE3D-4FDB3ACA9972}"/>
              </a:ext>
            </a:extLst>
          </p:cNvPr>
          <p:cNvSpPr/>
          <p:nvPr/>
        </p:nvSpPr>
        <p:spPr>
          <a:xfrm>
            <a:off x="899592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D 9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V 8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8 5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07F202E-51E9-4FEB-B4C4-C6D4A2802C09}"/>
              </a:ext>
            </a:extLst>
          </p:cNvPr>
          <p:cNvSpPr/>
          <p:nvPr/>
        </p:nvSpPr>
        <p:spPr>
          <a:xfrm>
            <a:off x="972394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2C856206-B393-40DF-A03A-74D16D0B0DAC}"/>
              </a:ext>
            </a:extLst>
          </p:cNvPr>
          <p:cNvSpPr/>
          <p:nvPr/>
        </p:nvSpPr>
        <p:spPr>
          <a:xfrm>
            <a:off x="3543701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V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9 7 5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2C39B9E-06BC-4249-A377-7467BA12A059}"/>
              </a:ext>
            </a:extLst>
          </p:cNvPr>
          <p:cNvSpPr/>
          <p:nvPr/>
        </p:nvSpPr>
        <p:spPr>
          <a:xfrm>
            <a:off x="971600" y="5838038"/>
            <a:ext cx="2273416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Bicolore majeur de 6-10</a:t>
            </a:r>
            <a:endParaRPr lang="fr-FR" sz="2400" b="1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B1385-418D-450A-9545-FBE40B471FD4}"/>
              </a:ext>
            </a:extLst>
          </p:cNvPr>
          <p:cNvSpPr/>
          <p:nvPr/>
        </p:nvSpPr>
        <p:spPr>
          <a:xfrm>
            <a:off x="3604903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7E799B-4242-4C2A-A18A-12EAEF02F950}"/>
              </a:ext>
            </a:extLst>
          </p:cNvPr>
          <p:cNvSpPr/>
          <p:nvPr/>
        </p:nvSpPr>
        <p:spPr>
          <a:xfrm>
            <a:off x="3604109" y="5838038"/>
            <a:ext cx="2152600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Aussi avec un 5-5</a:t>
            </a:r>
            <a:endParaRPr lang="fr-FR" sz="2800" b="1" dirty="0"/>
          </a:p>
        </p:txBody>
      </p:sp>
      <p:sp>
        <p:nvSpPr>
          <p:cNvPr id="13" name="Rectangle à coins arrondis 10">
            <a:extLst>
              <a:ext uri="{FF2B5EF4-FFF2-40B4-BE49-F238E27FC236}">
                <a16:creationId xmlns:a16="http://schemas.microsoft.com/office/drawing/2014/main" id="{3941DFBB-E828-41E6-9814-08DDF3C4AE69}"/>
              </a:ext>
            </a:extLst>
          </p:cNvPr>
          <p:cNvSpPr/>
          <p:nvPr/>
        </p:nvSpPr>
        <p:spPr>
          <a:xfrm>
            <a:off x="6156176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V 8 6 4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9 7 3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D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55B5DC8-5754-4A3E-8773-1595B2F0D057}"/>
              </a:ext>
            </a:extLst>
          </p:cNvPr>
          <p:cNvSpPr/>
          <p:nvPr/>
        </p:nvSpPr>
        <p:spPr>
          <a:xfrm>
            <a:off x="6217378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1B976C9-30D9-433D-B01C-6E4E402884E8}"/>
              </a:ext>
            </a:extLst>
          </p:cNvPr>
          <p:cNvSpPr/>
          <p:nvPr/>
        </p:nvSpPr>
        <p:spPr>
          <a:xfrm>
            <a:off x="6216584" y="5838038"/>
            <a:ext cx="2459872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Priorité au fit majeur éventuel</a:t>
            </a:r>
            <a:endParaRPr lang="fr-FR" sz="24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F6825629-FFF7-4BEB-94DB-3E2E7F858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155625"/>
              </p:ext>
            </p:extLst>
          </p:nvPr>
        </p:nvGraphicFramePr>
        <p:xfrm>
          <a:off x="6156176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41BD3AD-B7E6-4A41-83AF-16C22811C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441547"/>
              </p:ext>
            </p:extLst>
          </p:nvPr>
        </p:nvGraphicFramePr>
        <p:xfrm>
          <a:off x="3563888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24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083F22E-764D-43D1-A69C-10D5553B9133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27127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DDA385C0-73C5-41BB-BE3D-4FDB3ACA9972}"/>
              </a:ext>
            </a:extLst>
          </p:cNvPr>
          <p:cNvSpPr/>
          <p:nvPr/>
        </p:nvSpPr>
        <p:spPr>
          <a:xfrm>
            <a:off x="899592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D 9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8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D V 4</a:t>
            </a:r>
            <a:r>
              <a:rPr lang="fr-FR" sz="2400" b="1" dirty="0">
                <a:solidFill>
                  <a:schemeClr val="dk1"/>
                </a:solidFill>
              </a:rPr>
              <a:t>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07F202E-51E9-4FEB-B4C4-C6D4A2802C09}"/>
              </a:ext>
            </a:extLst>
          </p:cNvPr>
          <p:cNvSpPr/>
          <p:nvPr/>
        </p:nvSpPr>
        <p:spPr>
          <a:xfrm>
            <a:off x="972394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2C856206-B393-40DF-A03A-74D16D0B0DAC}"/>
              </a:ext>
            </a:extLst>
          </p:cNvPr>
          <p:cNvSpPr/>
          <p:nvPr/>
        </p:nvSpPr>
        <p:spPr>
          <a:xfrm>
            <a:off x="3543701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V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R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9 8 7 5 3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2C39B9E-06BC-4249-A377-7467BA12A059}"/>
              </a:ext>
            </a:extLst>
          </p:cNvPr>
          <p:cNvSpPr/>
          <p:nvPr/>
        </p:nvSpPr>
        <p:spPr>
          <a:xfrm>
            <a:off x="971600" y="5838038"/>
            <a:ext cx="2273416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ym typeface="Symbol" panose="05050102010706020507" pitchFamily="18" charset="2"/>
              </a:rPr>
              <a:t>3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bicolore 5-5 forcing manche</a:t>
            </a:r>
            <a:endParaRPr lang="fr-FR" sz="2400" b="1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B1385-418D-450A-9545-FBE40B471FD4}"/>
              </a:ext>
            </a:extLst>
          </p:cNvPr>
          <p:cNvSpPr/>
          <p:nvPr/>
        </p:nvSpPr>
        <p:spPr>
          <a:xfrm>
            <a:off x="3604903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7E799B-4242-4C2A-A18A-12EAEF02F950}"/>
              </a:ext>
            </a:extLst>
          </p:cNvPr>
          <p:cNvSpPr/>
          <p:nvPr/>
        </p:nvSpPr>
        <p:spPr>
          <a:xfrm>
            <a:off x="3419872" y="5838038"/>
            <a:ext cx="2644107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Couleurs déséquilibrées</a:t>
            </a:r>
            <a:endParaRPr lang="fr-FR" sz="2800" b="1" dirty="0"/>
          </a:p>
        </p:txBody>
      </p:sp>
      <p:sp>
        <p:nvSpPr>
          <p:cNvPr id="13" name="Rectangle à coins arrondis 10">
            <a:extLst>
              <a:ext uri="{FF2B5EF4-FFF2-40B4-BE49-F238E27FC236}">
                <a16:creationId xmlns:a16="http://schemas.microsoft.com/office/drawing/2014/main" id="{3941DFBB-E828-41E6-9814-08DDF3C4AE69}"/>
              </a:ext>
            </a:extLst>
          </p:cNvPr>
          <p:cNvSpPr/>
          <p:nvPr/>
        </p:nvSpPr>
        <p:spPr>
          <a:xfrm>
            <a:off x="6156176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R V 6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 7 5 3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A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55B5DC8-5754-4A3E-8773-1595B2F0D057}"/>
              </a:ext>
            </a:extLst>
          </p:cNvPr>
          <p:cNvSpPr/>
          <p:nvPr/>
        </p:nvSpPr>
        <p:spPr>
          <a:xfrm>
            <a:off x="6217378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1B976C9-30D9-433D-B01C-6E4E402884E8}"/>
              </a:ext>
            </a:extLst>
          </p:cNvPr>
          <p:cNvSpPr/>
          <p:nvPr/>
        </p:nvSpPr>
        <p:spPr>
          <a:xfrm>
            <a:off x="6156176" y="5838038"/>
            <a:ext cx="2927416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3</a:t>
            </a:r>
            <a:r>
              <a:rPr lang="fr-FR" sz="2800" dirty="0">
                <a:solidFill>
                  <a:srgbClr val="FF0000"/>
                </a:solidFill>
                <a:sym typeface="Symbol" panose="05050102010706020507" pitchFamily="18" charset="2"/>
              </a:rPr>
              <a:t>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Inférence : espoir de chelem 5-5</a:t>
            </a:r>
            <a:endParaRPr lang="fr-FR" sz="24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F6825629-FFF7-4BEB-94DB-3E2E7F8582DC}"/>
              </a:ext>
            </a:extLst>
          </p:cNvPr>
          <p:cNvGraphicFramePr>
            <a:graphicFrameLocks noGrp="1"/>
          </p:cNvGraphicFramePr>
          <p:nvPr/>
        </p:nvGraphicFramePr>
        <p:xfrm>
          <a:off x="6156176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41BD3AD-B7E6-4A41-83AF-16C22811CFC1}"/>
              </a:ext>
            </a:extLst>
          </p:cNvPr>
          <p:cNvGraphicFramePr>
            <a:graphicFrameLocks noGrp="1"/>
          </p:cNvGraphicFramePr>
          <p:nvPr/>
        </p:nvGraphicFramePr>
        <p:xfrm>
          <a:off x="3563888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itre 1">
            <a:extLst>
              <a:ext uri="{FF2B5EF4-FFF2-40B4-BE49-F238E27FC236}">
                <a16:creationId xmlns:a16="http://schemas.microsoft.com/office/drawing/2014/main" id="{68B2D3D2-DCC8-43CB-BFBF-A79FFAC932AE}"/>
              </a:ext>
            </a:extLst>
          </p:cNvPr>
          <p:cNvSpPr txBox="1">
            <a:spLocks/>
          </p:cNvSpPr>
          <p:nvPr/>
        </p:nvSpPr>
        <p:spPr>
          <a:xfrm>
            <a:off x="2483768" y="593304"/>
            <a:ext cx="6480720" cy="675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marR="0" lvl="0" indent="-857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lang="fr-FR" sz="3600" dirty="0">
                <a:latin typeface="+mj-lt"/>
              </a:rPr>
              <a:t>Les enchères au palier de 3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2D1117B-ACA7-4EDB-95A3-A3A9EF8EF671}"/>
              </a:ext>
            </a:extLst>
          </p:cNvPr>
          <p:cNvSpPr txBox="1"/>
          <p:nvPr/>
        </p:nvSpPr>
        <p:spPr>
          <a:xfrm>
            <a:off x="817712" y="1538789"/>
            <a:ext cx="7488832" cy="9541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 startAt="2"/>
            </a:pP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nomination d’une nouvelle couleur avec saut</a:t>
            </a:r>
          </a:p>
        </p:txBody>
      </p:sp>
    </p:spTree>
    <p:extLst>
      <p:ext uri="{BB962C8B-B14F-4D97-AF65-F5344CB8AC3E}">
        <p14:creationId xmlns:p14="http://schemas.microsoft.com/office/powerpoint/2010/main" val="201987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083F22E-764D-43D1-A69C-10D5553B9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771988"/>
              </p:ext>
            </p:extLst>
          </p:nvPr>
        </p:nvGraphicFramePr>
        <p:xfrm>
          <a:off x="4046963" y="27127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DDA385C0-73C5-41BB-BE3D-4FDB3ACA9972}"/>
              </a:ext>
            </a:extLst>
          </p:cNvPr>
          <p:cNvSpPr/>
          <p:nvPr/>
        </p:nvSpPr>
        <p:spPr>
          <a:xfrm>
            <a:off x="3974955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D 9 8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</a:rPr>
              <a:t>A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A R 4</a:t>
            </a:r>
            <a:r>
              <a:rPr lang="fr-FR" sz="2400" b="1" dirty="0">
                <a:solidFill>
                  <a:schemeClr val="dk1"/>
                </a:solidFill>
              </a:rPr>
              <a:t>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07F202E-51E9-4FEB-B4C4-C6D4A2802C09}"/>
              </a:ext>
            </a:extLst>
          </p:cNvPr>
          <p:cNvSpPr/>
          <p:nvPr/>
        </p:nvSpPr>
        <p:spPr>
          <a:xfrm>
            <a:off x="4047757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2C856206-B393-40DF-A03A-74D16D0B0DAC}"/>
              </a:ext>
            </a:extLst>
          </p:cNvPr>
          <p:cNvSpPr/>
          <p:nvPr/>
        </p:nvSpPr>
        <p:spPr>
          <a:xfrm>
            <a:off x="6619064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V 8 7 4 3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D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V 8 5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2C39B9E-06BC-4249-A377-7467BA12A059}"/>
              </a:ext>
            </a:extLst>
          </p:cNvPr>
          <p:cNvSpPr/>
          <p:nvPr/>
        </p:nvSpPr>
        <p:spPr>
          <a:xfrm>
            <a:off x="4046962" y="5838038"/>
            <a:ext cx="2397246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ym typeface="Symbol" panose="05050102010706020507" pitchFamily="18" charset="2"/>
              </a:rPr>
              <a:t>3</a:t>
            </a:r>
            <a:r>
              <a:rPr lang="fr-FR" sz="2800" dirty="0">
                <a:sym typeface="Symbol" panose="05050102010706020507" pitchFamily="18" charset="2"/>
              </a:rPr>
              <a:t> </a:t>
            </a:r>
            <a:r>
              <a:rPr lang="fr-FR" sz="2400" dirty="0">
                <a:sym typeface="Symbol" panose="05050102010706020507" pitchFamily="18" charset="2"/>
              </a:rPr>
              <a:t>ambition de chelem à Pique</a:t>
            </a:r>
            <a:endParaRPr lang="fr-FR" sz="2400" b="1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B1385-418D-450A-9545-FBE40B471FD4}"/>
              </a:ext>
            </a:extLst>
          </p:cNvPr>
          <p:cNvSpPr/>
          <p:nvPr/>
        </p:nvSpPr>
        <p:spPr>
          <a:xfrm>
            <a:off x="6680266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7E799B-4242-4C2A-A18A-12EAEF02F950}"/>
              </a:ext>
            </a:extLst>
          </p:cNvPr>
          <p:cNvSpPr/>
          <p:nvPr/>
        </p:nvSpPr>
        <p:spPr>
          <a:xfrm>
            <a:off x="6567243" y="5838038"/>
            <a:ext cx="2397245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4</a:t>
            </a:r>
            <a:r>
              <a:rPr lang="fr-FR" sz="2800" dirty="0">
                <a:solidFill>
                  <a:schemeClr val="tx1"/>
                </a:solidFill>
                <a:sym typeface="Symbol" panose="05050102010706020507" pitchFamily="18" charset="2"/>
              </a:rPr>
              <a:t> </a:t>
            </a:r>
            <a:r>
              <a:rPr lang="fr-FR" sz="2400" dirty="0">
                <a:sym typeface="Symbol" panose="05050102010706020507" pitchFamily="18" charset="2"/>
              </a:rPr>
              <a:t>La manche, pas plus</a:t>
            </a:r>
            <a:endParaRPr lang="fr-FR" sz="2800" b="1" dirty="0"/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41BD3AD-B7E6-4A41-83AF-16C22811C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545380"/>
              </p:ext>
            </p:extLst>
          </p:nvPr>
        </p:nvGraphicFramePr>
        <p:xfrm>
          <a:off x="6639251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itre 1">
            <a:extLst>
              <a:ext uri="{FF2B5EF4-FFF2-40B4-BE49-F238E27FC236}">
                <a16:creationId xmlns:a16="http://schemas.microsoft.com/office/drawing/2014/main" id="{68B2D3D2-DCC8-43CB-BFBF-A79FFAC932AE}"/>
              </a:ext>
            </a:extLst>
          </p:cNvPr>
          <p:cNvSpPr txBox="1">
            <a:spLocks/>
          </p:cNvSpPr>
          <p:nvPr/>
        </p:nvSpPr>
        <p:spPr>
          <a:xfrm>
            <a:off x="2483768" y="593304"/>
            <a:ext cx="6480720" cy="675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marR="0" lvl="0" indent="-857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lang="fr-FR" sz="3600" dirty="0">
                <a:latin typeface="+mj-lt"/>
              </a:rPr>
              <a:t>Les enchères au palier de 3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2D1117B-ACA7-4EDB-95A3-A3A9EF8EF671}"/>
              </a:ext>
            </a:extLst>
          </p:cNvPr>
          <p:cNvSpPr txBox="1"/>
          <p:nvPr/>
        </p:nvSpPr>
        <p:spPr>
          <a:xfrm>
            <a:off x="817712" y="1538789"/>
            <a:ext cx="7858744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C. La répétition de la couleur de réponse</a:t>
            </a:r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216D61B7-4FE7-4F56-A6A7-CE8C79924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892" y="3017360"/>
            <a:ext cx="308537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6 cartes sont nécessaires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 Fixe l’atout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3200" dirty="0">
                <a:latin typeface="Tahoma" pitchFamily="34" charset="0"/>
                <a:ea typeface="Calibri" pitchFamily="34" charset="0"/>
                <a:cs typeface="Tahoma" pitchFamily="34" charset="0"/>
              </a:rPr>
              <a:t> Exprime des ambitions de chelem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26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937C1-9CC1-40D2-8BE7-DCE41A364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840" y="629816"/>
            <a:ext cx="5616624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Résumé… après la redemande à 1SA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6011D73-1278-46D2-AA06-801FAD9F3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560505"/>
              </p:ext>
            </p:extLst>
          </p:nvPr>
        </p:nvGraphicFramePr>
        <p:xfrm>
          <a:off x="1375540" y="1696627"/>
          <a:ext cx="7056784" cy="5091948"/>
        </p:xfrm>
        <a:graphic>
          <a:graphicData uri="http://schemas.openxmlformats.org/drawingml/2006/table">
            <a:tbl>
              <a:tblPr/>
              <a:tblGrid>
                <a:gridCol w="798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3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Force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Distribution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>
                          <a:latin typeface="Calibri"/>
                        </a:rPr>
                        <a:t>Passe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6-10HL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4 cartes à Pique seulement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-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2</a:t>
                      </a:r>
                      <a:r>
                        <a:rPr lang="fr-FR" sz="1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≥11HL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ROUDI *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2</a:t>
                      </a:r>
                      <a:r>
                        <a:rPr lang="fr-FR" sz="1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6-10HL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4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 + 6 cartes à </a:t>
                      </a:r>
                      <a:r>
                        <a:rPr lang="fr-FR" sz="1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-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2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6-10HL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5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 + 4/5 cartes à 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NF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989772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2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6-10HL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5/6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-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754325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>
                          <a:latin typeface="Calibri"/>
                        </a:rPr>
                        <a:t>2SA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latin typeface="Calibri"/>
                        </a:rPr>
                        <a:t>11-12HL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Régulier avec 4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NF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4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3</a:t>
                      </a:r>
                      <a:r>
                        <a:rPr lang="fr-FR" sz="1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+mn-lt"/>
                        </a:rPr>
                        <a:t>≥12HL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4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 + 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5 cartes à </a:t>
                      </a:r>
                      <a:r>
                        <a:rPr lang="fr-FR" sz="1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 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4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3</a:t>
                      </a:r>
                      <a:r>
                        <a:rPr lang="fr-FR" sz="1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+mn-lt"/>
                        </a:rPr>
                        <a:t>≥12HL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5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 + 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5 cartes à </a:t>
                      </a:r>
                      <a:r>
                        <a:rPr lang="fr-FR" sz="1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 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410707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3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≥16HLD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latin typeface="+mn-lt"/>
                        </a:rPr>
                        <a:t>5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+mn-lt"/>
                          <a:sym typeface="Symbol" panose="05050102010706020507" pitchFamily="18" charset="2"/>
                        </a:rPr>
                        <a:t> + </a:t>
                      </a:r>
                      <a:r>
                        <a:rPr lang="fr-FR" sz="1800" b="0" i="0" u="none" strike="noStrike" dirty="0">
                          <a:latin typeface="+mn-lt"/>
                        </a:rPr>
                        <a:t>5 cartes à 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, envie de chelem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3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+mn-lt"/>
                        </a:rPr>
                        <a:t>≥16HLD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latin typeface="Calibri"/>
                        </a:rPr>
                        <a:t>6</a:t>
                      </a:r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latin typeface="+mn-lt"/>
                          <a:sym typeface="Symbol" panose="05050102010706020507" pitchFamily="18" charset="2"/>
                        </a:rPr>
                        <a:t>+</a:t>
                      </a:r>
                      <a:r>
                        <a:rPr lang="fr-FR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, 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Calibri"/>
                          <a:sym typeface="Symbol" panose="05050102010706020507" pitchFamily="18" charset="2"/>
                        </a:rPr>
                        <a:t>envie de chelem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3SA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latin typeface="Calibri"/>
                        </a:rPr>
                        <a:t>13-15HL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latin typeface="+mn-lt"/>
                        </a:rPr>
                        <a:t>Régulier avec 4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0" i="0" u="none" strike="noStrike" dirty="0">
                        <a:latin typeface="+mn-lt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-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4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latin typeface="+mn-lt"/>
                        </a:rPr>
                        <a:t>13-15HLD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latin typeface="+mn-lt"/>
                        </a:rPr>
                        <a:t>5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+mn-lt"/>
                          <a:sym typeface="Symbol" panose="05050102010706020507" pitchFamily="18" charset="2"/>
                        </a:rPr>
                        <a:t> + </a:t>
                      </a:r>
                      <a:r>
                        <a:rPr lang="fr-FR" sz="1800" b="0" i="0" u="none" strike="noStrike" dirty="0">
                          <a:latin typeface="+mn-lt"/>
                        </a:rPr>
                        <a:t>5 cartes à 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r>
                        <a:rPr lang="fr-FR" sz="1800" b="0" i="0" u="none" strike="noStrike" dirty="0">
                          <a:latin typeface="Calibri"/>
                        </a:rPr>
                        <a:t>, passe ou corrige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NF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latin typeface="Calibri"/>
                        </a:rPr>
                        <a:t>4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endParaRPr lang="fr-FR" sz="1800" b="1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latin typeface="+mn-lt"/>
                        </a:rPr>
                        <a:t>13-15HLD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+mn-lt"/>
                          <a:sym typeface="Symbol" panose="05050102010706020507" pitchFamily="18" charset="2"/>
                        </a:rPr>
                        <a:t>6+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latin typeface="+mn-lt"/>
                          <a:sym typeface="Symbol" panose="05050102010706020507" pitchFamily="18" charset="2"/>
                        </a:rPr>
                        <a:t> </a:t>
                      </a:r>
                      <a:endParaRPr lang="fr-FR" sz="1800" b="0" i="0" u="none" strike="noStrike" dirty="0">
                        <a:latin typeface="Calibri"/>
                      </a:endParaRP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>
                          <a:latin typeface="Calibri"/>
                        </a:rPr>
                        <a:t>NF</a:t>
                      </a:r>
                    </a:p>
                  </a:txBody>
                  <a:tcPr marL="8784" marR="8784" marT="8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959902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5B3F07E-8763-4FF8-AF6B-4D627BABA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79626"/>
              </p:ext>
            </p:extLst>
          </p:nvPr>
        </p:nvGraphicFramePr>
        <p:xfrm>
          <a:off x="446956" y="692696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6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620688"/>
            <a:ext cx="6984776" cy="6754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fr-FR" sz="4000" dirty="0">
                <a:solidFill>
                  <a:schemeClr val="bg1"/>
                </a:solidFill>
              </a:rPr>
              <a:t>Les enchères au palier de 2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7544" y="1537694"/>
            <a:ext cx="8064896" cy="95410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fr-FR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La 2</a:t>
            </a:r>
            <a:r>
              <a:rPr lang="fr-FR" sz="2800" u="sng" baseline="30000" dirty="0">
                <a:latin typeface="Tahoma" pitchFamily="34" charset="0"/>
                <a:ea typeface="Tahoma" pitchFamily="34" charset="0"/>
                <a:cs typeface="Tahoma" pitchFamily="34" charset="0"/>
              </a:rPr>
              <a:t>ème</a:t>
            </a:r>
            <a:r>
              <a:rPr lang="fr-FR" sz="28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 enchère du répondant dans la zone 1 (6-10 Hˉ)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083F22E-764D-43D1-A69C-10D5553B9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14224"/>
              </p:ext>
            </p:extLst>
          </p:nvPr>
        </p:nvGraphicFramePr>
        <p:xfrm>
          <a:off x="971600" y="27127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à coins arrondis 10">
            <a:extLst>
              <a:ext uri="{FF2B5EF4-FFF2-40B4-BE49-F238E27FC236}">
                <a16:creationId xmlns:a16="http://schemas.microsoft.com/office/drawing/2014/main" id="{DDA385C0-73C5-41BB-BE3D-4FDB3ACA9972}"/>
              </a:ext>
            </a:extLst>
          </p:cNvPr>
          <p:cNvSpPr/>
          <p:nvPr/>
        </p:nvSpPr>
        <p:spPr>
          <a:xfrm>
            <a:off x="899592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D 9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8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V 8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8 5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07F202E-51E9-4FEB-B4C4-C6D4A2802C09}"/>
              </a:ext>
            </a:extLst>
          </p:cNvPr>
          <p:cNvSpPr/>
          <p:nvPr/>
        </p:nvSpPr>
        <p:spPr>
          <a:xfrm>
            <a:off x="972394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2C856206-B393-40DF-A03A-74D16D0B0DAC}"/>
              </a:ext>
            </a:extLst>
          </p:cNvPr>
          <p:cNvSpPr/>
          <p:nvPr/>
        </p:nvSpPr>
        <p:spPr>
          <a:xfrm>
            <a:off x="4170792" y="4221088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V 8 4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10 8 6 4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V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2C39B9E-06BC-4249-A377-7467BA12A059}"/>
              </a:ext>
            </a:extLst>
          </p:cNvPr>
          <p:cNvSpPr/>
          <p:nvPr/>
        </p:nvSpPr>
        <p:spPr>
          <a:xfrm>
            <a:off x="971600" y="5838038"/>
            <a:ext cx="2273416" cy="79112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</a:t>
            </a:r>
            <a:r>
              <a:rPr lang="fr-FR" sz="2400" dirty="0">
                <a:sym typeface="Symbol" panose="05050102010706020507" pitchFamily="18" charset="2"/>
              </a:rPr>
              <a:t>Piège ! On répète les </a:t>
            </a:r>
            <a:endParaRPr lang="fr-FR" sz="2400" b="1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B1385-418D-450A-9545-FBE40B471FD4}"/>
              </a:ext>
            </a:extLst>
          </p:cNvPr>
          <p:cNvSpPr/>
          <p:nvPr/>
        </p:nvSpPr>
        <p:spPr>
          <a:xfrm>
            <a:off x="4231994" y="5843718"/>
            <a:ext cx="1224136" cy="4463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7E799B-4242-4C2A-A18A-12EAEF02F950}"/>
              </a:ext>
            </a:extLst>
          </p:cNvPr>
          <p:cNvSpPr/>
          <p:nvPr/>
        </p:nvSpPr>
        <p:spPr>
          <a:xfrm>
            <a:off x="3635897" y="5787261"/>
            <a:ext cx="5400599" cy="954107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olidFill>
                  <a:srgbClr val="C00000"/>
                </a:solidFill>
                <a:sym typeface="Symbol" panose="05050102010706020507" pitchFamily="18" charset="2"/>
              </a:rPr>
              <a:t> </a:t>
            </a:r>
            <a:r>
              <a:rPr lang="fr-FR" sz="2800" dirty="0">
                <a:sym typeface="Symbol" panose="05050102010706020507" pitchFamily="18" charset="2"/>
              </a:rPr>
              <a:t> </a:t>
            </a:r>
            <a:r>
              <a:rPr lang="fr-FR" sz="2400" dirty="0">
                <a:sym typeface="Symbol" panose="05050102010706020507" pitchFamily="18" charset="2"/>
              </a:rPr>
              <a:t>Piège et exception : l’enchère dénie 5 cartes à  et montre une main 4-6</a:t>
            </a:r>
            <a:endParaRPr lang="fr-FR" sz="2400" b="1" dirty="0"/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41BD3AD-B7E6-4A41-83AF-16C22811C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855628"/>
              </p:ext>
            </p:extLst>
          </p:nvPr>
        </p:nvGraphicFramePr>
        <p:xfrm>
          <a:off x="4190979" y="2716520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62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95736" y="500479"/>
            <a:ext cx="6624736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600" dirty="0"/>
              <a:t>Attitude du partenaire :</a:t>
            </a:r>
          </a:p>
          <a:p>
            <a:r>
              <a:rPr lang="fr-FR" sz="3600" dirty="0"/>
              <a:t>	</a:t>
            </a:r>
            <a:r>
              <a:rPr lang="fr-FR" sz="3200" dirty="0"/>
              <a:t>Passer ou exprimer sa préférence </a:t>
            </a:r>
            <a:endParaRPr lang="fr-FR" sz="3600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24C636D-CDAA-437D-A932-6D2006D57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476070"/>
              </p:ext>
            </p:extLst>
          </p:nvPr>
        </p:nvGraphicFramePr>
        <p:xfrm>
          <a:off x="971600" y="18844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2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83746"/>
                  </a:ext>
                </a:extLst>
              </a:tr>
            </a:tbl>
          </a:graphicData>
        </a:graphic>
      </p:graphicFrame>
      <p:sp>
        <p:nvSpPr>
          <p:cNvPr id="6" name="Rectangle à coins arrondis 10">
            <a:extLst>
              <a:ext uri="{FF2B5EF4-FFF2-40B4-BE49-F238E27FC236}">
                <a16:creationId xmlns:a16="http://schemas.microsoft.com/office/drawing/2014/main" id="{2C2B6134-238C-4763-BC2E-6B5C7AB04AF5}"/>
              </a:ext>
            </a:extLst>
          </p:cNvPr>
          <p:cNvSpPr/>
          <p:nvPr/>
        </p:nvSpPr>
        <p:spPr>
          <a:xfrm>
            <a:off x="899592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R 9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V 7</a:t>
            </a:r>
            <a:r>
              <a:rPr lang="fr-FR" sz="2400" b="1" dirty="0">
                <a:solidFill>
                  <a:schemeClr val="tx1"/>
                </a:solidFill>
              </a:rPr>
              <a:t> 5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7 2</a:t>
            </a:r>
          </a:p>
          <a:p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A D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9C5259E-7B59-48C7-A180-C3E272811E02}"/>
              </a:ext>
            </a:extLst>
          </p:cNvPr>
          <p:cNvSpPr/>
          <p:nvPr/>
        </p:nvSpPr>
        <p:spPr>
          <a:xfrm>
            <a:off x="972394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5474C098-139A-4920-8BF0-860AD73CC4D7}"/>
              </a:ext>
            </a:extLst>
          </p:cNvPr>
          <p:cNvSpPr/>
          <p:nvPr/>
        </p:nvSpPr>
        <p:spPr>
          <a:xfrm>
            <a:off x="3543701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D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8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R </a:t>
            </a:r>
            <a:r>
              <a:rPr lang="fr-FR" sz="2400" b="1" dirty="0">
                <a:solidFill>
                  <a:schemeClr val="dk1"/>
                </a:solidFill>
              </a:rPr>
              <a:t>6 3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A V 7 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3B158D5-3986-40FE-A27F-674791A88476}"/>
              </a:ext>
            </a:extLst>
          </p:cNvPr>
          <p:cNvSpPr/>
          <p:nvPr/>
        </p:nvSpPr>
        <p:spPr>
          <a:xfrm>
            <a:off x="899592" y="5622014"/>
            <a:ext cx="2448272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Passe</a:t>
            </a:r>
            <a:r>
              <a:rPr lang="fr-FR" sz="2800" dirty="0">
                <a:sym typeface="Symbol" panose="05050102010706020507" pitchFamily="18" charset="2"/>
              </a:rPr>
              <a:t> </a:t>
            </a:r>
            <a:r>
              <a:rPr lang="fr-FR" sz="2400" dirty="0">
                <a:sym typeface="Symbol" panose="05050102010706020507" pitchFamily="18" charset="2"/>
              </a:rPr>
              <a:t>Faites 10 plis à la carte</a:t>
            </a:r>
            <a:endParaRPr lang="fr-FR" sz="2400" b="1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40BB59C-6DD2-4D1E-9329-BE1BF194B48C}"/>
              </a:ext>
            </a:extLst>
          </p:cNvPr>
          <p:cNvSpPr/>
          <p:nvPr/>
        </p:nvSpPr>
        <p:spPr>
          <a:xfrm>
            <a:off x="3604903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77B0363-2469-4FB4-894C-3F29B2849DD7}"/>
              </a:ext>
            </a:extLst>
          </p:cNvPr>
          <p:cNvSpPr/>
          <p:nvPr/>
        </p:nvSpPr>
        <p:spPr>
          <a:xfrm>
            <a:off x="3604109" y="5622014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  <a:r>
              <a:rPr lang="fr-FR" sz="2800" dirty="0">
                <a:sym typeface="Symbol" panose="05050102010706020507" pitchFamily="18" charset="2"/>
              </a:rPr>
              <a:t> Préférence</a:t>
            </a:r>
            <a:endParaRPr lang="fr-FR" sz="2800" b="1" dirty="0"/>
          </a:p>
        </p:txBody>
      </p:sp>
      <p:sp>
        <p:nvSpPr>
          <p:cNvPr id="12" name="Rectangle à coins arrondis 10">
            <a:extLst>
              <a:ext uri="{FF2B5EF4-FFF2-40B4-BE49-F238E27FC236}">
                <a16:creationId xmlns:a16="http://schemas.microsoft.com/office/drawing/2014/main" id="{F9D00198-31CD-4BED-AD9E-2D4E168193AF}"/>
              </a:ext>
            </a:extLst>
          </p:cNvPr>
          <p:cNvSpPr/>
          <p:nvPr/>
        </p:nvSpPr>
        <p:spPr>
          <a:xfrm>
            <a:off x="6156176" y="4005064"/>
            <a:ext cx="2273416" cy="14326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4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R D 10 8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R 7 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D 9</a:t>
            </a:r>
            <a:r>
              <a:rPr lang="fr-FR" sz="2400" b="1" dirty="0">
                <a:solidFill>
                  <a:schemeClr val="dk1"/>
                </a:solidFill>
              </a:rPr>
              <a:t>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217E146-18A9-45C1-A246-08083FBE683B}"/>
              </a:ext>
            </a:extLst>
          </p:cNvPr>
          <p:cNvSpPr/>
          <p:nvPr/>
        </p:nvSpPr>
        <p:spPr>
          <a:xfrm>
            <a:off x="6217378" y="5627694"/>
            <a:ext cx="1224136" cy="44630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?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DC62EDF-5705-4289-94AB-20595F8C2C09}"/>
              </a:ext>
            </a:extLst>
          </p:cNvPr>
          <p:cNvSpPr/>
          <p:nvPr/>
        </p:nvSpPr>
        <p:spPr>
          <a:xfrm>
            <a:off x="6216584" y="5622014"/>
            <a:ext cx="2152600" cy="79112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Passe</a:t>
            </a:r>
            <a:r>
              <a:rPr lang="fr-FR" sz="2800" dirty="0">
                <a:sym typeface="Symbol" panose="05050102010706020507" pitchFamily="18" charset="2"/>
              </a:rPr>
              <a:t> aussi !</a:t>
            </a:r>
            <a:endParaRPr lang="fr-FR" sz="2800" b="1" dirty="0"/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AF65A18A-AAF2-493B-9101-7639A2429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307549"/>
              </p:ext>
            </p:extLst>
          </p:nvPr>
        </p:nvGraphicFramePr>
        <p:xfrm>
          <a:off x="3563888" y="1888232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6226FD10-E435-4BE8-A365-924D90C22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97149"/>
              </p:ext>
            </p:extLst>
          </p:nvPr>
        </p:nvGraphicFramePr>
        <p:xfrm>
          <a:off x="6216584" y="1888197"/>
          <a:ext cx="184497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4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2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4018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699792" y="620688"/>
            <a:ext cx="5976664" cy="80021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Et avec ça ?</a:t>
            </a:r>
            <a:endParaRPr lang="fr-FR" sz="3600" dirty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marL="514350" indent="-514350"/>
            <a:endParaRPr lang="fr-FR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5F8EE96-8662-4121-96B2-2373A406E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195255"/>
              </p:ext>
            </p:extLst>
          </p:nvPr>
        </p:nvGraphicFramePr>
        <p:xfrm>
          <a:off x="899592" y="2064648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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B7B55539-F995-49DA-99A4-1BF034BF9510}"/>
              </a:ext>
            </a:extLst>
          </p:cNvPr>
          <p:cNvSpPr/>
          <p:nvPr/>
        </p:nvSpPr>
        <p:spPr>
          <a:xfrm>
            <a:off x="827584" y="3940552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R V 6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</a:rPr>
              <a:t>7 5 2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</a:t>
            </a:r>
            <a:r>
              <a:rPr lang="fr-FR" sz="2400" b="1" dirty="0">
                <a:solidFill>
                  <a:schemeClr val="dk1"/>
                </a:solidFill>
              </a:rPr>
              <a:t> 7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8 5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F10B1B15-1F1D-48EF-BC3A-BE9FF35D465F}"/>
              </a:ext>
            </a:extLst>
          </p:cNvPr>
          <p:cNvSpPr/>
          <p:nvPr/>
        </p:nvSpPr>
        <p:spPr>
          <a:xfrm>
            <a:off x="3471693" y="3940552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D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V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 </a:t>
            </a:r>
            <a:r>
              <a:rPr lang="fr-FR" sz="2400" b="1" dirty="0">
                <a:solidFill>
                  <a:schemeClr val="dk1"/>
                </a:solidFill>
              </a:rPr>
              <a:t>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9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 à coins arrondis 10">
            <a:extLst>
              <a:ext uri="{FF2B5EF4-FFF2-40B4-BE49-F238E27FC236}">
                <a16:creationId xmlns:a16="http://schemas.microsoft.com/office/drawing/2014/main" id="{DB9921B4-C025-459B-9F8C-F464816558C1}"/>
              </a:ext>
            </a:extLst>
          </p:cNvPr>
          <p:cNvSpPr/>
          <p:nvPr/>
        </p:nvSpPr>
        <p:spPr>
          <a:xfrm>
            <a:off x="6084168" y="3940552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R 6 4 2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9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D 7 6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5 4 3</a:t>
            </a:r>
            <a:endParaRPr lang="fr-FR" sz="24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2CB5FBE-54CE-4FFE-8D24-E050EFEC2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97437"/>
              </p:ext>
            </p:extLst>
          </p:nvPr>
        </p:nvGraphicFramePr>
        <p:xfrm>
          <a:off x="6084168" y="2068448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olidFill>
                            <a:srgbClr val="FF0000"/>
                          </a:solidFill>
                          <a:sym typeface="Symbol" panose="05050102010706020507" pitchFamily="18" charset="2"/>
                        </a:rPr>
                        <a:t>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D44CFF27-01FF-427A-B0F9-1A9976CD9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90724"/>
              </p:ext>
            </p:extLst>
          </p:nvPr>
        </p:nvGraphicFramePr>
        <p:xfrm>
          <a:off x="3491880" y="2068448"/>
          <a:ext cx="184497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Nord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b="0" dirty="0">
                          <a:solidFill>
                            <a:srgbClr val="00B050"/>
                          </a:solidFill>
                          <a:sym typeface="Symbol" panose="05050102010706020507" pitchFamily="18" charset="2"/>
                        </a:rPr>
                        <a:t></a:t>
                      </a:r>
                      <a:endParaRPr lang="fr-FR" sz="28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1</a:t>
                      </a:r>
                      <a:r>
                        <a:rPr lang="fr-FR" sz="2800" dirty="0">
                          <a:sym typeface="Symbol" panose="05050102010706020507" pitchFamily="18" charset="2"/>
                        </a:rPr>
                        <a:t>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699792" y="620688"/>
            <a:ext cx="5976664" cy="80021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Et avec ça ?</a:t>
            </a:r>
            <a:endParaRPr lang="fr-FR" sz="3600" dirty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marL="514350" indent="-514350"/>
            <a:endParaRPr lang="fr-FR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17F8F35-0A0F-48F2-A08F-F6C5F27D1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491" y="3380656"/>
            <a:ext cx="861101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Faut-il imposer la manche ?</a:t>
            </a:r>
            <a:endParaRPr lang="fr-FR" sz="2800" dirty="0">
              <a:latin typeface="Tahoma" pitchFamily="34" charset="0"/>
              <a:cs typeface="Tahoma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2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3 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: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Proposition de manche avec 5 ou 6 cartes ?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Forcing de manche à 3SA ou 4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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Quelle enchère forcing 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La solution : une enchère artificielle le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 </a:t>
            </a:r>
            <a:r>
              <a:rPr lang="fr-FR" sz="2800" u="sng" dirty="0">
                <a:solidFill>
                  <a:srgbClr val="FF0000"/>
                </a:solidFill>
                <a:latin typeface="Tahoma" pitchFamily="34" charset="0"/>
                <a:ea typeface="Calibri" pitchFamily="34" charset="0"/>
                <a:cs typeface="Tahoma" pitchFamily="34" charset="0"/>
                <a:sym typeface="Symbol" pitchFamily="18" charset="2"/>
              </a:rPr>
              <a:t>2</a:t>
            </a:r>
            <a:r>
              <a:rPr lang="fr-FR" sz="2800" u="sng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 </a:t>
            </a:r>
            <a:r>
              <a:rPr lang="fr-FR" sz="2800" u="sng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Roudi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  <a:sym typeface="Symbol" pitchFamily="18" charset="2"/>
            </a:endParaRPr>
          </a:p>
        </p:txBody>
      </p:sp>
      <p:sp>
        <p:nvSpPr>
          <p:cNvPr id="8" name="Rectangle à coins arrondis 10">
            <a:extLst>
              <a:ext uri="{FF2B5EF4-FFF2-40B4-BE49-F238E27FC236}">
                <a16:creationId xmlns:a16="http://schemas.microsoft.com/office/drawing/2014/main" id="{B7B55539-F995-49DA-99A4-1BF034BF9510}"/>
              </a:ext>
            </a:extLst>
          </p:cNvPr>
          <p:cNvSpPr/>
          <p:nvPr/>
        </p:nvSpPr>
        <p:spPr>
          <a:xfrm>
            <a:off x="755576" y="1684449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R V 6 5 2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</a:rPr>
              <a:t>7 5 2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</a:t>
            </a:r>
            <a:r>
              <a:rPr lang="fr-FR" sz="2400" b="1" dirty="0">
                <a:solidFill>
                  <a:schemeClr val="dk1"/>
                </a:solidFill>
              </a:rPr>
              <a:t> 7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8 5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F10B1B15-1F1D-48EF-BC3A-BE9FF35D465F}"/>
              </a:ext>
            </a:extLst>
          </p:cNvPr>
          <p:cNvSpPr/>
          <p:nvPr/>
        </p:nvSpPr>
        <p:spPr>
          <a:xfrm>
            <a:off x="3399685" y="1684449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D 8 4 3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D V 6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/>
              <a:t>D </a:t>
            </a:r>
            <a:r>
              <a:rPr lang="fr-FR" sz="2400" b="1" dirty="0">
                <a:solidFill>
                  <a:schemeClr val="dk1"/>
                </a:solidFill>
              </a:rPr>
              <a:t>3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/>
              <a:t>9 </a:t>
            </a:r>
            <a:r>
              <a:rPr lang="fr-FR" sz="2400" b="1" dirty="0">
                <a:solidFill>
                  <a:schemeClr val="dk1"/>
                </a:solidFill>
              </a:rPr>
              <a:t>5 4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 à coins arrondis 10">
            <a:extLst>
              <a:ext uri="{FF2B5EF4-FFF2-40B4-BE49-F238E27FC236}">
                <a16:creationId xmlns:a16="http://schemas.microsoft.com/office/drawing/2014/main" id="{DB9921B4-C025-459B-9F8C-F464816558C1}"/>
              </a:ext>
            </a:extLst>
          </p:cNvPr>
          <p:cNvSpPr/>
          <p:nvPr/>
        </p:nvSpPr>
        <p:spPr>
          <a:xfrm>
            <a:off x="6012160" y="1684449"/>
            <a:ext cx="2273416" cy="14326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>
                <a:solidFill>
                  <a:schemeClr val="tx1"/>
                </a:solidFill>
                <a:sym typeface="Symbol" panose="05050102010706020507" pitchFamily="18" charset="2"/>
              </a:rPr>
              <a:t>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 R 6 4 2 </a:t>
            </a:r>
            <a:br>
              <a:rPr lang="fr-FR" sz="2400" b="1" dirty="0"/>
            </a:br>
            <a:r>
              <a:rPr lang="fr-FR" sz="24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fr-FR" sz="2400" b="1" dirty="0">
                <a:solidFill>
                  <a:schemeClr val="tx1"/>
                </a:solidFill>
                <a:sym typeface="Symbol" panose="05050102010706020507" pitchFamily="18" charset="2"/>
              </a:rPr>
              <a:t>A 9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dirty="0">
                <a:solidFill>
                  <a:srgbClr val="C00000"/>
                </a:solidFill>
                <a:sym typeface="Symbol" panose="05050102010706020507" pitchFamily="18" charset="2"/>
              </a:rPr>
              <a:t></a:t>
            </a:r>
            <a:r>
              <a:rPr lang="fr-FR" sz="2400" dirty="0">
                <a:solidFill>
                  <a:srgbClr val="FFC00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D 7 6</a:t>
            </a:r>
            <a:br>
              <a:rPr lang="fr-FR" sz="2400" b="1" dirty="0"/>
            </a:br>
            <a:r>
              <a:rPr lang="fr-FR" sz="2400" dirty="0">
                <a:solidFill>
                  <a:srgbClr val="00B050"/>
                </a:solidFill>
                <a:sym typeface="Symbol" panose="05050102010706020507" pitchFamily="18" charset="2"/>
              </a:rPr>
              <a:t>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b="1" dirty="0">
                <a:solidFill>
                  <a:schemeClr val="dk1"/>
                </a:solidFill>
              </a:rPr>
              <a:t>5 4 3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9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29600" cy="5760640"/>
          </a:xfrm>
        </p:spPr>
        <p:txBody>
          <a:bodyPr/>
          <a:lstStyle/>
          <a:p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2</a:t>
            </a:r>
            <a:r>
              <a:rPr lang="fr-FR" sz="88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</a:t>
            </a:r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fr-FR" sz="8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Roudi</a:t>
            </a:r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fr-FR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ses inférences</a:t>
            </a:r>
            <a:r>
              <a:rPr lang="fr-FR" sz="8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_cK_Bridgez-vous-bi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_cK_Bridgez-vous-bien" id="{F418AE82-9B8E-4EAE-9CEB-67430DBAF1B7}" vid="{A7CC97D3-6F74-4A8A-969D-253987AD3189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Thème_cK_Bridgez-vous-bien</Template>
  <TotalTime>1397</TotalTime>
  <Words>3620</Words>
  <Application>Microsoft Office PowerPoint</Application>
  <PresentationFormat>Affichage à l'écran (4:3)</PresentationFormat>
  <Paragraphs>1124</Paragraphs>
  <Slides>42</Slides>
  <Notes>1</Notes>
  <HiddenSlides>12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42</vt:i4>
      </vt:variant>
    </vt:vector>
  </HeadingPairs>
  <TitlesOfParts>
    <vt:vector size="48" baseType="lpstr">
      <vt:lpstr>Arial</vt:lpstr>
      <vt:lpstr>Calibri</vt:lpstr>
      <vt:lpstr>Symbol</vt:lpstr>
      <vt:lpstr>Tahoma</vt:lpstr>
      <vt:lpstr>Thème_cK_Bridgez-vous-bien</vt:lpstr>
      <vt:lpstr>1_Thème Office</vt:lpstr>
      <vt:lpstr>Introduction…</vt:lpstr>
      <vt:lpstr>Les enchères au palier de 2</vt:lpstr>
      <vt:lpstr>Les enchères au palier de 2</vt:lpstr>
      <vt:lpstr>Les enchères au palier de 2</vt:lpstr>
      <vt:lpstr>Les enchères au palier de 2</vt:lpstr>
      <vt:lpstr>Présentation PowerPoint</vt:lpstr>
      <vt:lpstr>Présentation PowerPoint</vt:lpstr>
      <vt:lpstr>Présentation PowerPoint</vt:lpstr>
      <vt:lpstr>Le 2 Roudi    (et ses inférences)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Résumé… après la redemande à 1SA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Roudi  constant  et ses  inférences</dc:title>
  <dc:creator>cK</dc:creator>
  <cp:lastModifiedBy>CHRISTINE KOECK</cp:lastModifiedBy>
  <cp:revision>127</cp:revision>
  <dcterms:created xsi:type="dcterms:W3CDTF">2013-09-08T06:41:54Z</dcterms:created>
  <dcterms:modified xsi:type="dcterms:W3CDTF">2021-03-09T10:57:27Z</dcterms:modified>
</cp:coreProperties>
</file>