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</p:sldMasterIdLst>
  <p:notesMasterIdLst>
    <p:notesMasterId r:id="rId28"/>
  </p:notesMasterIdLst>
  <p:handoutMasterIdLst>
    <p:handoutMasterId r:id="rId29"/>
  </p:handoutMasterIdLst>
  <p:sldIdLst>
    <p:sldId id="256" r:id="rId11"/>
    <p:sldId id="343" r:id="rId12"/>
    <p:sldId id="345" r:id="rId13"/>
    <p:sldId id="346" r:id="rId14"/>
    <p:sldId id="347" r:id="rId15"/>
    <p:sldId id="344" r:id="rId16"/>
    <p:sldId id="348" r:id="rId17"/>
    <p:sldId id="349" r:id="rId18"/>
    <p:sldId id="350" r:id="rId19"/>
    <p:sldId id="351" r:id="rId20"/>
    <p:sldId id="353" r:id="rId21"/>
    <p:sldId id="354" r:id="rId22"/>
    <p:sldId id="352" r:id="rId23"/>
    <p:sldId id="356" r:id="rId24"/>
    <p:sldId id="357" r:id="rId25"/>
    <p:sldId id="358" r:id="rId26"/>
    <p:sldId id="355" r:id="rId2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s Bureau" initials="YB" lastIdx="2" clrIdx="0">
    <p:extLst>
      <p:ext uri="{19B8F6BF-5375-455C-9EA6-DF929625EA0E}">
        <p15:presenceInfo xmlns:p15="http://schemas.microsoft.com/office/powerpoint/2012/main" userId="395db4b92bd1ed2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5" autoAdjust="0"/>
    <p:restoredTop sz="94660"/>
  </p:normalViewPr>
  <p:slideViewPr>
    <p:cSldViewPr>
      <p:cViewPr varScale="1">
        <p:scale>
          <a:sx n="50" d="100"/>
          <a:sy n="50" d="100"/>
        </p:scale>
        <p:origin x="12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E7A7D172-F9D8-4140-931A-A36C30BB120B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3243155D-5825-476B-96BE-C70F21C36C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E57CE37-BAB5-4BC3-82E4-6D12BBE58683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C82AF1D-09A8-4704-AA9F-3CBF400B42D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71D232B-C23F-4602-8D65-FF25F5AC3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4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B07AD60C-CD99-457D-9B9D-62255C9AA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9582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31135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53708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6240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92479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01311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62925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5761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2062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65971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34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CE0F485-824E-435F-9FF6-95B4338FC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2726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030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315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893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675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135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05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7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254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42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3854DCE0-11D8-48D9-BD5B-DF3569989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292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82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563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381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917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138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005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1532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380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511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67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7B9B13D3-B90A-49B5-ACD5-73A36AF30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56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8701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9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254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991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615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354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637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0302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3620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6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Espace réservé du contenu 6">
            <a:extLst>
              <a:ext uri="{FF2B5EF4-FFF2-40B4-BE49-F238E27FC236}">
                <a16:creationId xmlns:a16="http://schemas.microsoft.com/office/drawing/2014/main" id="{5CAEC910-360B-400B-97D7-852DCE31A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506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6520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7735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333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5652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9762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4597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6690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4882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2801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328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Espace réservé du contenu 6">
            <a:extLst>
              <a:ext uri="{FF2B5EF4-FFF2-40B4-BE49-F238E27FC236}">
                <a16:creationId xmlns:a16="http://schemas.microsoft.com/office/drawing/2014/main" id="{727AC53A-5707-48C8-AE96-8E0506D66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465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4130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3590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7406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0561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96724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1605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868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9577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63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3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5F289EE8-3CA0-412E-8B0A-70D465AF2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433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3115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8315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8891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5193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9189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995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4682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7609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2666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8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Espace réservé du contenu 6">
            <a:extLst>
              <a:ext uri="{FF2B5EF4-FFF2-40B4-BE49-F238E27FC236}">
                <a16:creationId xmlns:a16="http://schemas.microsoft.com/office/drawing/2014/main" id="{568863A4-5C5E-4DD5-BC34-9877771AB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290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973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7706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662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3539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2910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7382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5821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2276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5426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67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Espace réservé du contenu 6">
            <a:extLst>
              <a:ext uri="{FF2B5EF4-FFF2-40B4-BE49-F238E27FC236}">
                <a16:creationId xmlns:a16="http://schemas.microsoft.com/office/drawing/2014/main" id="{6ABCE661-C312-4F23-BEC3-4A0FD5615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837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2589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8768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9027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19609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3258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43465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8768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3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16025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43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Espace réservé du contenu 6">
            <a:extLst>
              <a:ext uri="{FF2B5EF4-FFF2-40B4-BE49-F238E27FC236}">
                <a16:creationId xmlns:a16="http://schemas.microsoft.com/office/drawing/2014/main" id="{9D0C0489-A7D1-43DB-91CB-551A60BD5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786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85938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1159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1893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90774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1607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5598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1705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5146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0409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35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6CA4E107-A608-4544-879C-3C99C6D84BE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82" y="0"/>
            <a:ext cx="1905266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4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14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145167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7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63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145167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92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185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145167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26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2475-1E1C-4DE6-92A0-8ACC3EFF70C7}" type="datetimeFigureOut">
              <a:rPr lang="fr-FR" smtClean="0"/>
              <a:pPr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7DA4A-EEA5-4272-9B7D-F18103A427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45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145167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333E-EE19-4531-BB4E-35666B78FC77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5459-FE25-446C-891E-833E86446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85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167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1709-02B6-47FD-A583-158A8B773B00}" type="datetimeFigureOut">
              <a:rPr lang="fr-FR" smtClean="0"/>
              <a:pPr/>
              <a:t>07/12/2022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D92C-D628-434D-A1AA-AA92EFE310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744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>
            <a:noAutofit/>
          </a:bodyPr>
          <a:lstStyle/>
          <a:p>
            <a:r>
              <a:rPr lang="fr-FR" sz="7200" dirty="0"/>
              <a:t>La coupe du côté court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Techniques de base &amp; avancées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72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Gérer les risques de surcoupe illégitime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5425080"/>
            <a:ext cx="8229600" cy="1244280"/>
          </a:xfrm>
        </p:spPr>
        <p:txBody>
          <a:bodyPr>
            <a:normAutofit/>
          </a:bodyPr>
          <a:lstStyle/>
          <a:p>
            <a:r>
              <a:rPr lang="fr-FR" dirty="0"/>
              <a:t>Surcoupe légitime dans 3 cartes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6B92BF0-9878-7DCA-1D7E-FFE4D8DAB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35872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Donner des tours de débarras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r>
              <a:rPr lang="fr-FR" dirty="0"/>
              <a:t>Si la coupe est déjà ouverte, vous pouvez ôter le maximum </a:t>
            </a:r>
            <a:r>
              <a:rPr lang="fr-FR"/>
              <a:t>d’atouts des </a:t>
            </a:r>
            <a:r>
              <a:rPr lang="fr-FR" dirty="0"/>
              <a:t>adversaires, de sorte qu’une coupe ne sera faite qu’avec un atout maître de l’adversaire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B94E58E-6935-CF2B-C840-087CD3ED3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76371"/>
              </p:ext>
            </p:extLst>
          </p:nvPr>
        </p:nvGraphicFramePr>
        <p:xfrm>
          <a:off x="2123728" y="4096928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6543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A754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54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07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041C2B-F3E4-484E-9643-A6C696377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0294"/>
              </p:ext>
            </p:extLst>
          </p:nvPr>
        </p:nvGraphicFramePr>
        <p:xfrm>
          <a:off x="5004048" y="4092809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AR872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AR98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4558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24070"/>
                  </a:ext>
                </a:extLst>
              </a:tr>
            </a:tbl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825BFC5-3CB3-A0F9-5789-29F342628AE6}"/>
              </a:ext>
            </a:extLst>
          </p:cNvPr>
          <p:cNvSpPr/>
          <p:nvPr/>
        </p:nvSpPr>
        <p:spPr>
          <a:xfrm>
            <a:off x="3923928" y="5085184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51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Donner des tours de débarras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r>
              <a:rPr lang="fr-FR" dirty="0"/>
              <a:t>Contre-exemple : la coupe n’est pas encore ouverte. L’adversaire en main à Carreau pourrait donner un troisième tour d’atout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315667A-A9BB-E7A3-A602-A281B2EC7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02" y="3061696"/>
            <a:ext cx="7454195" cy="352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04" y="341784"/>
            <a:ext cx="8229600" cy="1143000"/>
          </a:xfrm>
        </p:spPr>
        <p:txBody>
          <a:bodyPr/>
          <a:lstStyle/>
          <a:p>
            <a:r>
              <a:rPr lang="fr-FR" dirty="0"/>
              <a:t>Couper tôt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2C0760D7-5A8B-876C-A597-7274BEE09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37333"/>
              </p:ext>
            </p:extLst>
          </p:nvPr>
        </p:nvGraphicFramePr>
        <p:xfrm>
          <a:off x="1115616" y="2996952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432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8E6C999-4A39-4730-E696-F79AE1D4D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45407"/>
              </p:ext>
            </p:extLst>
          </p:nvPr>
        </p:nvGraphicFramePr>
        <p:xfrm>
          <a:off x="1115616" y="4355976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ARDV10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AR73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5D53FE9-56FF-C2B2-426F-F86089A48A64}"/>
              </a:ext>
            </a:extLst>
          </p:cNvPr>
          <p:cNvSpPr/>
          <p:nvPr/>
        </p:nvSpPr>
        <p:spPr>
          <a:xfrm>
            <a:off x="1475656" y="4139952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A678C0D-B1E1-83A4-4FAB-029B8AF153B8}"/>
              </a:ext>
            </a:extLst>
          </p:cNvPr>
          <p:cNvSpPr txBox="1">
            <a:spLocks/>
          </p:cNvSpPr>
          <p:nvPr/>
        </p:nvSpPr>
        <p:spPr>
          <a:xfrm>
            <a:off x="849560" y="1529916"/>
            <a:ext cx="7704856" cy="250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Couper après un seul tour de la couleur, sans encaisser le deuxième honneur</a:t>
            </a:r>
          </a:p>
        </p:txBody>
      </p:sp>
    </p:spTree>
    <p:extLst>
      <p:ext uri="{BB962C8B-B14F-4D97-AF65-F5344CB8AC3E}">
        <p14:creationId xmlns:p14="http://schemas.microsoft.com/office/powerpoint/2010/main" val="4936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04" y="341784"/>
            <a:ext cx="8229600" cy="1143000"/>
          </a:xfrm>
        </p:spPr>
        <p:txBody>
          <a:bodyPr/>
          <a:lstStyle/>
          <a:p>
            <a:r>
              <a:rPr lang="fr-FR" dirty="0"/>
              <a:t>Transferts de coupe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A678C0D-B1E1-83A4-4FAB-029B8AF153B8}"/>
              </a:ext>
            </a:extLst>
          </p:cNvPr>
          <p:cNvSpPr txBox="1">
            <a:spLocks/>
          </p:cNvSpPr>
          <p:nvPr/>
        </p:nvSpPr>
        <p:spPr>
          <a:xfrm>
            <a:off x="849560" y="1529916"/>
            <a:ext cx="8042920" cy="250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Une technique qui consiste à défausser une carte d’une autre couleur plutôt que de couper à cause d’un risque de surcoupe</a:t>
            </a:r>
          </a:p>
          <a:p>
            <a:r>
              <a:rPr lang="fr-FR" dirty="0"/>
              <a:t>Technique appelé « perdante sur perdante »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53AEB03-E658-B15D-2E22-F43E256E2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33187"/>
              </p:ext>
            </p:extLst>
          </p:nvPr>
        </p:nvGraphicFramePr>
        <p:xfrm>
          <a:off x="1043608" y="4096928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8642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ARD52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54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07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E496C00-B1AB-E87E-C485-A503176F3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853151"/>
              </p:ext>
            </p:extLst>
          </p:nvPr>
        </p:nvGraphicFramePr>
        <p:xfrm>
          <a:off x="3923928" y="4092809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A853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ARD75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4558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V63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24070"/>
                  </a:ext>
                </a:extLst>
              </a:tr>
            </a:tbl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F8CE176-97B3-FF06-765E-FEA8167C0051}"/>
              </a:ext>
            </a:extLst>
          </p:cNvPr>
          <p:cNvSpPr/>
          <p:nvPr/>
        </p:nvSpPr>
        <p:spPr>
          <a:xfrm>
            <a:off x="2843808" y="5085184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28BCE1-8A99-C922-6DD4-9E4820CFD0A2}"/>
              </a:ext>
            </a:extLst>
          </p:cNvPr>
          <p:cNvSpPr txBox="1"/>
          <p:nvPr/>
        </p:nvSpPr>
        <p:spPr>
          <a:xfrm>
            <a:off x="5796136" y="3989256"/>
            <a:ext cx="29786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Contrat : 4C</a:t>
            </a:r>
          </a:p>
          <a:p>
            <a:r>
              <a:rPr lang="fr-FR" sz="2400" dirty="0"/>
              <a:t>Après intervention par 2T</a:t>
            </a:r>
          </a:p>
          <a:p>
            <a:endParaRPr lang="fr-FR" sz="2400" dirty="0"/>
          </a:p>
          <a:p>
            <a:r>
              <a:rPr lang="fr-FR" sz="2400" dirty="0"/>
              <a:t>Entame : AR de Trèfle, le 9 et le 5 en face, puis Dame de Trèfle…</a:t>
            </a:r>
          </a:p>
        </p:txBody>
      </p:sp>
    </p:spTree>
    <p:extLst>
      <p:ext uri="{BB962C8B-B14F-4D97-AF65-F5344CB8AC3E}">
        <p14:creationId xmlns:p14="http://schemas.microsoft.com/office/powerpoint/2010/main" val="4563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04" y="341784"/>
            <a:ext cx="8229600" cy="1143000"/>
          </a:xfrm>
        </p:spPr>
        <p:txBody>
          <a:bodyPr/>
          <a:lstStyle/>
          <a:p>
            <a:r>
              <a:rPr lang="fr-FR" dirty="0"/>
              <a:t>Couper maître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A678C0D-B1E1-83A4-4FAB-029B8AF153B8}"/>
              </a:ext>
            </a:extLst>
          </p:cNvPr>
          <p:cNvSpPr txBox="1">
            <a:spLocks/>
          </p:cNvSpPr>
          <p:nvPr/>
        </p:nvSpPr>
        <p:spPr>
          <a:xfrm>
            <a:off x="849560" y="1529916"/>
            <a:ext cx="8042920" cy="1899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Lorsque la qualité de l’atout le permet</a:t>
            </a:r>
          </a:p>
          <a:p>
            <a:r>
              <a:rPr lang="fr-FR" dirty="0"/>
              <a:t>Pour éviter la surcoupe illégitime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53AEB03-E658-B15D-2E22-F43E256E2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90489"/>
              </p:ext>
            </p:extLst>
          </p:nvPr>
        </p:nvGraphicFramePr>
        <p:xfrm>
          <a:off x="1043608" y="4096928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V1042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ARD52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54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07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E496C00-B1AB-E87E-C485-A503176F3699}"/>
              </a:ext>
            </a:extLst>
          </p:cNvPr>
          <p:cNvGraphicFramePr>
            <a:graphicFrameLocks noGrp="1"/>
          </p:cNvGraphicFramePr>
          <p:nvPr/>
        </p:nvGraphicFramePr>
        <p:xfrm>
          <a:off x="3923928" y="4092809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A853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ARD75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4558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V63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24070"/>
                  </a:ext>
                </a:extLst>
              </a:tr>
            </a:tbl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F8CE176-97B3-FF06-765E-FEA8167C0051}"/>
              </a:ext>
            </a:extLst>
          </p:cNvPr>
          <p:cNvSpPr/>
          <p:nvPr/>
        </p:nvSpPr>
        <p:spPr>
          <a:xfrm>
            <a:off x="2843808" y="5085184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28BCE1-8A99-C922-6DD4-9E4820CFD0A2}"/>
              </a:ext>
            </a:extLst>
          </p:cNvPr>
          <p:cNvSpPr txBox="1"/>
          <p:nvPr/>
        </p:nvSpPr>
        <p:spPr>
          <a:xfrm>
            <a:off x="5796136" y="3989256"/>
            <a:ext cx="29786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Contrat : 4C</a:t>
            </a:r>
          </a:p>
          <a:p>
            <a:r>
              <a:rPr lang="fr-FR" sz="2400" dirty="0"/>
              <a:t>Après intervention par 2T</a:t>
            </a:r>
          </a:p>
          <a:p>
            <a:endParaRPr lang="fr-FR" sz="2400" dirty="0"/>
          </a:p>
          <a:p>
            <a:r>
              <a:rPr lang="fr-FR" sz="2400" dirty="0"/>
              <a:t>Entame : AR de Trèfle, le 9 et le 5 en face, puis Dame de Trèfle…</a:t>
            </a:r>
          </a:p>
        </p:txBody>
      </p:sp>
    </p:spTree>
    <p:extLst>
      <p:ext uri="{BB962C8B-B14F-4D97-AF65-F5344CB8AC3E}">
        <p14:creationId xmlns:p14="http://schemas.microsoft.com/office/powerpoint/2010/main" val="235731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04" y="341784"/>
            <a:ext cx="8229600" cy="1143000"/>
          </a:xfrm>
        </p:spPr>
        <p:txBody>
          <a:bodyPr/>
          <a:lstStyle/>
          <a:p>
            <a:r>
              <a:rPr lang="fr-FR" dirty="0"/>
              <a:t>Quelle technique appliquer ?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A678C0D-B1E1-83A4-4FAB-029B8AF153B8}"/>
              </a:ext>
            </a:extLst>
          </p:cNvPr>
          <p:cNvSpPr txBox="1">
            <a:spLocks/>
          </p:cNvSpPr>
          <p:nvPr/>
        </p:nvSpPr>
        <p:spPr>
          <a:xfrm>
            <a:off x="849560" y="1529916"/>
            <a:ext cx="8042920" cy="1899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Reconnaître et évaluer la situation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53AEB03-E658-B15D-2E22-F43E256E2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38139"/>
              </p:ext>
            </p:extLst>
          </p:nvPr>
        </p:nvGraphicFramePr>
        <p:xfrm>
          <a:off x="1043608" y="3392656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D43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ARD652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54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07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E496C00-B1AB-E87E-C485-A503176F3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63094"/>
              </p:ext>
            </p:extLst>
          </p:nvPr>
        </p:nvGraphicFramePr>
        <p:xfrm>
          <a:off x="3923928" y="3388537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A853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AR752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4558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V63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24070"/>
                  </a:ext>
                </a:extLst>
              </a:tr>
            </a:tbl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F8CE176-97B3-FF06-765E-FEA8167C0051}"/>
              </a:ext>
            </a:extLst>
          </p:cNvPr>
          <p:cNvSpPr/>
          <p:nvPr/>
        </p:nvSpPr>
        <p:spPr>
          <a:xfrm>
            <a:off x="2843808" y="4380912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28BCE1-8A99-C922-6DD4-9E4820CFD0A2}"/>
              </a:ext>
            </a:extLst>
          </p:cNvPr>
          <p:cNvSpPr txBox="1"/>
          <p:nvPr/>
        </p:nvSpPr>
        <p:spPr>
          <a:xfrm>
            <a:off x="5796136" y="3284984"/>
            <a:ext cx="29786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Contrat : 4C</a:t>
            </a:r>
          </a:p>
          <a:p>
            <a:r>
              <a:rPr lang="fr-FR" sz="2400" dirty="0"/>
              <a:t>Après intervention par 2T</a:t>
            </a:r>
          </a:p>
          <a:p>
            <a:endParaRPr lang="fr-FR" sz="2400" dirty="0"/>
          </a:p>
          <a:p>
            <a:r>
              <a:rPr lang="fr-FR" sz="2400" dirty="0"/>
              <a:t>Entame : AR de Trèfle, le 9 et le 5 en face, puis Dame de Trèfle…</a:t>
            </a:r>
          </a:p>
        </p:txBody>
      </p:sp>
    </p:spTree>
    <p:extLst>
      <p:ext uri="{BB962C8B-B14F-4D97-AF65-F5344CB8AC3E}">
        <p14:creationId xmlns:p14="http://schemas.microsoft.com/office/powerpoint/2010/main" val="12922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B04C2-8B3A-B947-C43F-59392144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Donnes d’application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BF0138-0D97-947A-15A9-63852B06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97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341784"/>
            <a:ext cx="8229600" cy="1143000"/>
          </a:xfrm>
        </p:spPr>
        <p:txBody>
          <a:bodyPr/>
          <a:lstStyle/>
          <a:p>
            <a:r>
              <a:rPr lang="fr-FR" dirty="0"/>
              <a:t>Coupes productives ou non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90889-0D32-C091-511D-75A9140E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 lnSpcReduction="10000"/>
          </a:bodyPr>
          <a:lstStyle/>
          <a:p>
            <a:r>
              <a:rPr lang="fr-FR" i="1" dirty="0"/>
              <a:t>6 levées à Sans-Atout</a:t>
            </a:r>
          </a:p>
          <a:p>
            <a:r>
              <a:rPr lang="fr-FR" dirty="0"/>
              <a:t>Atout Pique</a:t>
            </a:r>
          </a:p>
          <a:p>
            <a:r>
              <a:rPr lang="fr-FR" dirty="0"/>
              <a:t>Couper des Cœurs ne « fabrique » pas de levée supplémentaire = pas de coupe productive</a:t>
            </a:r>
          </a:p>
          <a:p>
            <a:r>
              <a:rPr lang="fr-FR" dirty="0"/>
              <a:t>Permet de garder le contrôle de la couleur Cœur</a:t>
            </a:r>
          </a:p>
          <a:p>
            <a:r>
              <a:rPr lang="fr-FR" dirty="0"/>
              <a:t>Permet de communiquer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74BC31C-3046-C974-74E5-86749978E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444267"/>
              </p:ext>
            </p:extLst>
          </p:nvPr>
        </p:nvGraphicFramePr>
        <p:xfrm>
          <a:off x="827584" y="1858516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DV4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A85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206EE81-E611-9816-F70B-2F63B1E04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14546"/>
              </p:ext>
            </p:extLst>
          </p:nvPr>
        </p:nvGraphicFramePr>
        <p:xfrm>
          <a:off x="827584" y="3726160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AR873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5BB534B-8B02-9D23-7687-0376D58B8A8B}"/>
              </a:ext>
            </a:extLst>
          </p:cNvPr>
          <p:cNvSpPr/>
          <p:nvPr/>
        </p:nvSpPr>
        <p:spPr>
          <a:xfrm>
            <a:off x="1187624" y="3140968"/>
            <a:ext cx="864096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46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341784"/>
            <a:ext cx="8229600" cy="1143000"/>
          </a:xfrm>
        </p:spPr>
        <p:txBody>
          <a:bodyPr/>
          <a:lstStyle/>
          <a:p>
            <a:r>
              <a:rPr lang="fr-FR" dirty="0"/>
              <a:t>Ouverture de coupe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90889-0D32-C091-511D-75A9140E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792" y="1711349"/>
            <a:ext cx="5987008" cy="4525963"/>
          </a:xfrm>
        </p:spPr>
        <p:txBody>
          <a:bodyPr>
            <a:normAutofit/>
          </a:bodyPr>
          <a:lstStyle/>
          <a:p>
            <a:r>
              <a:rPr lang="fr-FR" dirty="0"/>
              <a:t>Peut-on couper immédiatement = </a:t>
            </a:r>
            <a:r>
              <a:rPr lang="fr-FR" dirty="0">
                <a:solidFill>
                  <a:srgbClr val="FF0000"/>
                </a:solidFill>
              </a:rPr>
              <a:t>coupe ouverte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>ou</a:t>
            </a:r>
            <a:br>
              <a:rPr lang="fr-FR" dirty="0"/>
            </a:br>
            <a:br>
              <a:rPr lang="fr-FR" dirty="0"/>
            </a:br>
            <a:endParaRPr lang="fr-FR" dirty="0"/>
          </a:p>
          <a:p>
            <a:r>
              <a:rPr lang="fr-FR" dirty="0"/>
              <a:t>Faut-il rendre la main à l’adversaire avant de pouvoir couper = </a:t>
            </a:r>
            <a:r>
              <a:rPr lang="fr-FR" dirty="0">
                <a:solidFill>
                  <a:srgbClr val="FF0000"/>
                </a:solidFill>
              </a:rPr>
              <a:t>ouvrir la coupe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74BC31C-3046-C974-74E5-86749978E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20110"/>
              </p:ext>
            </p:extLst>
          </p:nvPr>
        </p:nvGraphicFramePr>
        <p:xfrm>
          <a:off x="683568" y="1340768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DV42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206EE81-E611-9816-F70B-2F63B1E04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51064"/>
              </p:ext>
            </p:extLst>
          </p:nvPr>
        </p:nvGraphicFramePr>
        <p:xfrm>
          <a:off x="683568" y="2708920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AR87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A85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5BB534B-8B02-9D23-7687-0376D58B8A8B}"/>
              </a:ext>
            </a:extLst>
          </p:cNvPr>
          <p:cNvSpPr/>
          <p:nvPr/>
        </p:nvSpPr>
        <p:spPr>
          <a:xfrm>
            <a:off x="1043608" y="2492896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A7D8664-C51C-473A-8DE0-C040AA3EB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053879"/>
              </p:ext>
            </p:extLst>
          </p:nvPr>
        </p:nvGraphicFramePr>
        <p:xfrm>
          <a:off x="683568" y="4158208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DV42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C9B915E-BD6F-E1AD-1ABF-D9538F8DB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290897"/>
              </p:ext>
            </p:extLst>
          </p:nvPr>
        </p:nvGraphicFramePr>
        <p:xfrm>
          <a:off x="683568" y="5517232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AR87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A85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269B7A3-83F0-1BBE-27E5-D1BC0968ED12}"/>
              </a:ext>
            </a:extLst>
          </p:cNvPr>
          <p:cNvCxnSpPr/>
          <p:nvPr/>
        </p:nvCxnSpPr>
        <p:spPr>
          <a:xfrm>
            <a:off x="251520" y="407707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1EFE6165-EA2F-BECC-610F-E609D68EDFA7}"/>
              </a:ext>
            </a:extLst>
          </p:cNvPr>
          <p:cNvSpPr/>
          <p:nvPr/>
        </p:nvSpPr>
        <p:spPr>
          <a:xfrm>
            <a:off x="1043608" y="5301208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3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341784"/>
            <a:ext cx="8229600" cy="1143000"/>
          </a:xfrm>
        </p:spPr>
        <p:txBody>
          <a:bodyPr/>
          <a:lstStyle/>
          <a:p>
            <a:r>
              <a:rPr lang="fr-FR" dirty="0"/>
              <a:t>Ouverture de coupe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90889-0D32-C091-511D-75A9140E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64641"/>
            <a:ext cx="6851104" cy="2365723"/>
          </a:xfrm>
        </p:spPr>
        <p:txBody>
          <a:bodyPr>
            <a:normAutofit/>
          </a:bodyPr>
          <a:lstStyle/>
          <a:p>
            <a:r>
              <a:rPr lang="fr-FR" dirty="0"/>
              <a:t>Nombre de coupes réalisables par la main courte =</a:t>
            </a:r>
          </a:p>
          <a:p>
            <a:pPr marL="457200" lvl="1" indent="0">
              <a:buNone/>
            </a:pPr>
            <a:r>
              <a:rPr lang="fr-FR" dirty="0"/>
              <a:t>   # d’atouts de cette main </a:t>
            </a:r>
          </a:p>
          <a:p>
            <a:pPr marL="457200" lvl="1" indent="0">
              <a:buNone/>
            </a:pPr>
            <a:r>
              <a:rPr lang="fr-FR" dirty="0"/>
              <a:t>- # de fois que l’adversaire </a:t>
            </a:r>
            <a:r>
              <a:rPr lang="fr-FR" u="sng" dirty="0"/>
              <a:t>peut</a:t>
            </a:r>
            <a:r>
              <a:rPr lang="fr-FR" dirty="0"/>
              <a:t> jouer atout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4CC9FD5F-CC5F-BEB6-719B-261B3039C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939490"/>
              </p:ext>
            </p:extLst>
          </p:nvPr>
        </p:nvGraphicFramePr>
        <p:xfrm>
          <a:off x="1979712" y="3789040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V103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98AB2F53-F6E6-3093-32FD-29701C90B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78648"/>
              </p:ext>
            </p:extLst>
          </p:nvPr>
        </p:nvGraphicFramePr>
        <p:xfrm>
          <a:off x="1979712" y="5148064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RD652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V62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FDE9012-831A-F05A-A5AF-B2404D8BA5C3}"/>
              </a:ext>
            </a:extLst>
          </p:cNvPr>
          <p:cNvSpPr/>
          <p:nvPr/>
        </p:nvSpPr>
        <p:spPr>
          <a:xfrm>
            <a:off x="2339752" y="4932040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2C0760D7-5A8B-876C-A597-7274BEE09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74235"/>
              </p:ext>
            </p:extLst>
          </p:nvPr>
        </p:nvGraphicFramePr>
        <p:xfrm>
          <a:off x="5292080" y="3789040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983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8E6C999-4A39-4730-E696-F79AE1D4D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00166"/>
              </p:ext>
            </p:extLst>
          </p:nvPr>
        </p:nvGraphicFramePr>
        <p:xfrm>
          <a:off x="5292080" y="5148064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AR652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V62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5D53FE9-56FF-C2B2-426F-F86089A48A64}"/>
              </a:ext>
            </a:extLst>
          </p:cNvPr>
          <p:cNvSpPr/>
          <p:nvPr/>
        </p:nvSpPr>
        <p:spPr>
          <a:xfrm>
            <a:off x="5652120" y="4932040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4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82DAF-C1BB-46D2-9050-03A89B6A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04" y="341784"/>
            <a:ext cx="8229600" cy="1143000"/>
          </a:xfrm>
        </p:spPr>
        <p:txBody>
          <a:bodyPr/>
          <a:lstStyle/>
          <a:p>
            <a:r>
              <a:rPr lang="fr-FR" dirty="0"/>
              <a:t>Repérer la possibilité d’une coupe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90889-0D32-C091-511D-75A9140E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64641"/>
            <a:ext cx="6048672" cy="1181399"/>
          </a:xfrm>
        </p:spPr>
        <p:txBody>
          <a:bodyPr>
            <a:normAutofit/>
          </a:bodyPr>
          <a:lstStyle/>
          <a:p>
            <a:r>
              <a:rPr lang="fr-FR" dirty="0"/>
              <a:t>Couple couleur courte annexe + côté court de l’atout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2C0760D7-5A8B-876C-A597-7274BEE09C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47782"/>
              </p:ext>
            </p:extLst>
          </p:nvPr>
        </p:nvGraphicFramePr>
        <p:xfrm>
          <a:off x="1115616" y="2996952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983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8E6C999-4A39-4730-E696-F79AE1D4D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275840"/>
              </p:ext>
            </p:extLst>
          </p:nvPr>
        </p:nvGraphicFramePr>
        <p:xfrm>
          <a:off x="1115616" y="4355976"/>
          <a:ext cx="1656184" cy="1143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AR652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V62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5D53FE9-56FF-C2B2-426F-F86089A48A64}"/>
              </a:ext>
            </a:extLst>
          </p:cNvPr>
          <p:cNvSpPr/>
          <p:nvPr/>
        </p:nvSpPr>
        <p:spPr>
          <a:xfrm>
            <a:off x="1475656" y="4139952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9D2C532-886D-77B4-A1A7-098016E18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050416"/>
              </p:ext>
            </p:extLst>
          </p:nvPr>
        </p:nvGraphicFramePr>
        <p:xfrm>
          <a:off x="4139952" y="2636912"/>
          <a:ext cx="1656184" cy="17145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983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54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E32367A-2769-23F7-940C-53A3EE2BB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66468"/>
              </p:ext>
            </p:extLst>
          </p:nvPr>
        </p:nvGraphicFramePr>
        <p:xfrm>
          <a:off x="4139952" y="4562872"/>
          <a:ext cx="1656184" cy="17145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AR652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A6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RD2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45582"/>
                  </a:ext>
                </a:extLst>
              </a:tr>
            </a:tbl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A673DFB-B6CA-76BA-CA7E-0051425E8A0B}"/>
              </a:ext>
            </a:extLst>
          </p:cNvPr>
          <p:cNvSpPr/>
          <p:nvPr/>
        </p:nvSpPr>
        <p:spPr>
          <a:xfrm>
            <a:off x="4499992" y="4346848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0A678C0D-B1E1-83A4-4FAB-029B8AF153B8}"/>
              </a:ext>
            </a:extLst>
          </p:cNvPr>
          <p:cNvSpPr txBox="1">
            <a:spLocks/>
          </p:cNvSpPr>
          <p:nvPr/>
        </p:nvSpPr>
        <p:spPr>
          <a:xfrm>
            <a:off x="5796136" y="2636912"/>
            <a:ext cx="2880320" cy="36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Créer d’abord la couleur asymétrique à couper en défaussant sur des cartes maîtresses</a:t>
            </a:r>
          </a:p>
        </p:txBody>
      </p:sp>
    </p:spTree>
    <p:extLst>
      <p:ext uri="{BB962C8B-B14F-4D97-AF65-F5344CB8AC3E}">
        <p14:creationId xmlns:p14="http://schemas.microsoft.com/office/powerpoint/2010/main" val="27699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problèmes à anticiper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419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Gérer les communications</a:t>
            </a:r>
          </a:p>
          <a:p>
            <a:pPr lvl="1"/>
            <a:r>
              <a:rPr lang="fr-FR" dirty="0"/>
              <a:t>Rentrées : </a:t>
            </a:r>
            <a:br>
              <a:rPr lang="fr-FR" dirty="0"/>
            </a:br>
            <a:r>
              <a:rPr lang="fr-FR" dirty="0"/>
              <a:t>il faut </a:t>
            </a:r>
            <a:r>
              <a:rPr lang="fr-FR" dirty="0">
                <a:solidFill>
                  <a:srgbClr val="FF0000"/>
                </a:solidFill>
              </a:rPr>
              <a:t>une rentrée de plus </a:t>
            </a:r>
            <a:r>
              <a:rPr lang="fr-FR" dirty="0"/>
              <a:t>que de cartes à couper</a:t>
            </a:r>
          </a:p>
          <a:p>
            <a:pPr lvl="1"/>
            <a:r>
              <a:rPr lang="fr-FR" dirty="0"/>
              <a:t>Solution possible : Coups à blanc</a:t>
            </a:r>
          </a:p>
          <a:p>
            <a:r>
              <a:rPr lang="fr-FR" dirty="0"/>
              <a:t>Le risque de surcoupe (illégitime)</a:t>
            </a:r>
          </a:p>
          <a:p>
            <a:pPr lvl="1"/>
            <a:r>
              <a:rPr lang="fr-FR" dirty="0"/>
              <a:t>Solutions possibles :</a:t>
            </a:r>
          </a:p>
          <a:p>
            <a:pPr lvl="1"/>
            <a:r>
              <a:rPr lang="fr-FR" dirty="0"/>
              <a:t>Tour de débarras</a:t>
            </a:r>
          </a:p>
          <a:p>
            <a:pPr lvl="1"/>
            <a:r>
              <a:rPr lang="fr-FR" dirty="0"/>
              <a:t>Couper tôt</a:t>
            </a:r>
          </a:p>
          <a:p>
            <a:pPr lvl="1"/>
            <a:r>
              <a:rPr lang="fr-FR" dirty="0"/>
              <a:t>Transfert de coupe</a:t>
            </a:r>
          </a:p>
          <a:p>
            <a:pPr lvl="1"/>
            <a:r>
              <a:rPr lang="fr-FR" dirty="0"/>
              <a:t>Couper maître</a:t>
            </a:r>
          </a:p>
        </p:txBody>
      </p:sp>
    </p:spTree>
    <p:extLst>
      <p:ext uri="{BB962C8B-B14F-4D97-AF65-F5344CB8AC3E}">
        <p14:creationId xmlns:p14="http://schemas.microsoft.com/office/powerpoint/2010/main" val="93258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Gérer les communications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/>
          </a:bodyPr>
          <a:lstStyle/>
          <a:p>
            <a:r>
              <a:rPr lang="fr-FR" dirty="0"/>
              <a:t>Rentrées : </a:t>
            </a:r>
            <a:br>
              <a:rPr lang="fr-FR" dirty="0"/>
            </a:br>
            <a:r>
              <a:rPr lang="fr-FR" dirty="0"/>
              <a:t>il faut </a:t>
            </a:r>
            <a:r>
              <a:rPr lang="fr-FR" dirty="0">
                <a:solidFill>
                  <a:srgbClr val="FF0000"/>
                </a:solidFill>
              </a:rPr>
              <a:t>une rentrée de plus </a:t>
            </a:r>
            <a:r>
              <a:rPr lang="fr-FR" dirty="0"/>
              <a:t>que de cartes à couper pour enlever les atouts restants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B94E58E-6935-CF2B-C840-087CD3ED3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566250"/>
              </p:ext>
            </p:extLst>
          </p:nvPr>
        </p:nvGraphicFramePr>
        <p:xfrm>
          <a:off x="2123728" y="4096928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V10874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A32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874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54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07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041C2B-F3E4-484E-9643-A6C696377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351277"/>
              </p:ext>
            </p:extLst>
          </p:nvPr>
        </p:nvGraphicFramePr>
        <p:xfrm>
          <a:off x="5004048" y="4092809"/>
          <a:ext cx="1656184" cy="2286000"/>
        </p:xfrm>
        <a:graphic>
          <a:graphicData uri="http://schemas.openxmlformats.org/drawingml/2006/table">
            <a:tbl>
              <a:tblPr/>
              <a:tblGrid>
                <a:gridCol w="365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82B9"/>
                          </a:solidFill>
                          <a:latin typeface="Times New Roman"/>
                        </a:rPr>
                        <a:t>♠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000000"/>
                          </a:solidFill>
                          <a:latin typeface="+mj-lt"/>
                          <a:cs typeface="Arial" panose="020B0604020202020204" pitchFamily="34" charset="0"/>
                        </a:rPr>
                        <a:t>ARD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dirty="0">
                          <a:solidFill>
                            <a:srgbClr val="E30613"/>
                          </a:solidFill>
                          <a:latin typeface="Times New Roman"/>
                        </a:rPr>
                        <a:t>♥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F39200"/>
                          </a:solidFill>
                          <a:latin typeface="Times New Roman"/>
                        </a:rPr>
                        <a:t>♦</a:t>
                      </a:r>
                      <a:endParaRPr lang="fr-FR" sz="14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AR32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14558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kern="1400" dirty="0">
                          <a:solidFill>
                            <a:srgbClr val="3FA535"/>
                          </a:solidFill>
                          <a:latin typeface="Times New Roman"/>
                        </a:rPr>
                        <a:t>♣</a:t>
                      </a:r>
                      <a:endParaRPr lang="fr-FR" sz="28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fr-FR" sz="2800" kern="1400" baseline="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AV85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DA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24070"/>
                  </a:ext>
                </a:extLst>
              </a:tr>
            </a:tbl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825BFC5-3CB3-A0F9-5789-29F342628AE6}"/>
              </a:ext>
            </a:extLst>
          </p:cNvPr>
          <p:cNvSpPr/>
          <p:nvPr/>
        </p:nvSpPr>
        <p:spPr>
          <a:xfrm>
            <a:off x="3923928" y="5085184"/>
            <a:ext cx="864096" cy="216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36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72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Gérer les risques de surcoupe illégitime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5425080"/>
            <a:ext cx="8229600" cy="1244280"/>
          </a:xfrm>
        </p:spPr>
        <p:txBody>
          <a:bodyPr>
            <a:normAutofit/>
          </a:bodyPr>
          <a:lstStyle/>
          <a:p>
            <a:r>
              <a:rPr lang="fr-FR" dirty="0"/>
              <a:t>Surcoupe légitime de l’As</a:t>
            </a:r>
          </a:p>
          <a:p>
            <a:r>
              <a:rPr lang="fr-FR" dirty="0"/>
              <a:t>Illégitime du 5…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7CCFBDF-1E17-EC1E-DAEA-2F2268D8C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7594004" cy="35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98E7E-4F18-D868-3F6B-81B8D0AE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72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Gérer les risques de surcoupe illégitime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38EB0F-ACF6-F126-CCB0-FE5396A5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5425080"/>
            <a:ext cx="8229600" cy="1244280"/>
          </a:xfrm>
        </p:spPr>
        <p:txBody>
          <a:bodyPr>
            <a:normAutofit/>
          </a:bodyPr>
          <a:lstStyle/>
          <a:p>
            <a:r>
              <a:rPr lang="fr-FR" dirty="0"/>
              <a:t>Surcoupe illégitime dans 2 cartes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E420C72-15DD-9B3E-7A4F-A2DAE8423E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50" t="40196" r="35038" b="37571"/>
          <a:stretch/>
        </p:blipFill>
        <p:spPr>
          <a:xfrm>
            <a:off x="539552" y="1928482"/>
            <a:ext cx="7632848" cy="310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3077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" id="{8E2EB9CA-0915-4F5A-8847-7F4256429449}" vid="{ECB3C5C3-789E-4BEC-BE1A-0D8F2B6AA6FD}"/>
    </a:ext>
  </a:extLst>
</a:theme>
</file>

<file path=ppt/theme/theme10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_cK_Bridgez-vous-b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" id="{8E2EB9CA-0915-4F5A-8847-7F4256429449}" vid="{4312736F-A35B-4468-86DD-C85A59EA30CF}"/>
    </a:ext>
  </a:ext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" id="{8E2EB9CA-0915-4F5A-8847-7F4256429449}" vid="{2F6BFFF7-06B5-4B98-9B1B-5860840D5FA0}"/>
    </a:ext>
  </a:extLst>
</a:theme>
</file>

<file path=ppt/theme/theme4.xml><?xml version="1.0" encoding="utf-8"?>
<a:theme xmlns:a="http://schemas.openxmlformats.org/drawingml/2006/main" name="1_Thème_cK_Bridgez-vous-b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" id="{8E2EB9CA-0915-4F5A-8847-7F4256429449}" vid="{7D346857-2265-4AD7-94B1-D345985FFE3F}"/>
    </a:ext>
  </a:extLst>
</a:theme>
</file>

<file path=ppt/theme/theme5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tage.potx" id="{0E2AB900-27C2-4827-BE58-F1C608FEAC51}" vid="{DFB5F5D2-41C5-469C-B239-D75C21A88749}"/>
    </a:ext>
  </a:extLst>
</a:theme>
</file>

<file path=ppt/theme/theme6.xml><?xml version="1.0" encoding="utf-8"?>
<a:theme xmlns:a="http://schemas.openxmlformats.org/drawingml/2006/main" name="2_Thème_cK_Bridgez-vous-b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tage.potx" id="{0E2AB900-27C2-4827-BE58-F1C608FEAC51}" vid="{D33E5927-9CA5-49B8-99B0-2B1D06D9A965}"/>
    </a:ext>
  </a:extLst>
</a:theme>
</file>

<file path=ppt/theme/theme7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tage.potx" id="{0E2AB900-27C2-4827-BE58-F1C608FEAC51}" vid="{4ABE0097-DFD7-4D1C-99B8-D1BA293374D0}"/>
    </a:ext>
  </a:extLst>
</a:theme>
</file>

<file path=ppt/theme/theme8.xml><?xml version="1.0" encoding="utf-8"?>
<a:theme xmlns:a="http://schemas.openxmlformats.org/drawingml/2006/main" name="3_Thème_cK_Bridgez-vous-b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stage.potx" id="{0E2AB900-27C2-4827-BE58-F1C608FEAC51}" vid="{4F6861F8-C177-426B-B8EC-168398957A20}"/>
    </a:ext>
  </a:extLst>
</a:theme>
</file>

<file path=ppt/theme/theme9.xml><?xml version="1.0" encoding="utf-8"?>
<a:theme xmlns:a="http://schemas.openxmlformats.org/drawingml/2006/main" name="4_Thème_cK_Bridgez-vous-b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_cK_Bridgez-vous-bien" id="{F418AE82-9B8E-4EAE-9CEB-67430DBAF1B7}" vid="{A7CC97D3-6F74-4A8A-969D-253987AD31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B+</Template>
  <TotalTime>2006</TotalTime>
  <Words>601</Words>
  <Application>Microsoft Office PowerPoint</Application>
  <PresentationFormat>Affichage à l'écran (4:3)</PresentationFormat>
  <Paragraphs>212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10</vt:i4>
      </vt:variant>
      <vt:variant>
        <vt:lpstr>Titres des diapositives</vt:lpstr>
      </vt:variant>
      <vt:variant>
        <vt:i4>17</vt:i4>
      </vt:variant>
    </vt:vector>
  </HeadingPairs>
  <TitlesOfParts>
    <vt:vector size="30" baseType="lpstr">
      <vt:lpstr>Arial</vt:lpstr>
      <vt:lpstr>Calibri</vt:lpstr>
      <vt:lpstr>Times New Roman</vt:lpstr>
      <vt:lpstr>2_Thème Office</vt:lpstr>
      <vt:lpstr>Thème_cK_Bridgez-vous-bien</vt:lpstr>
      <vt:lpstr>1_Thème Office</vt:lpstr>
      <vt:lpstr>1_Thème_cK_Bridgez-vous-bien</vt:lpstr>
      <vt:lpstr>3_Thème Office</vt:lpstr>
      <vt:lpstr>2_Thème_cK_Bridgez-vous-bien</vt:lpstr>
      <vt:lpstr>4_Thème Office</vt:lpstr>
      <vt:lpstr>3_Thème_cK_Bridgez-vous-bien</vt:lpstr>
      <vt:lpstr>4_Thème_cK_Bridgez-vous-bien</vt:lpstr>
      <vt:lpstr>5_Thème Office</vt:lpstr>
      <vt:lpstr>La coupe du côté court</vt:lpstr>
      <vt:lpstr>Coupes productives ou non ?</vt:lpstr>
      <vt:lpstr>Ouverture de coupe</vt:lpstr>
      <vt:lpstr>Ouverture de coupe</vt:lpstr>
      <vt:lpstr>Repérer la possibilité d’une coupe</vt:lpstr>
      <vt:lpstr>Les problèmes à anticiper</vt:lpstr>
      <vt:lpstr>Gérer les communications</vt:lpstr>
      <vt:lpstr>Gérer les risques de surcoupe illégitime (1)</vt:lpstr>
      <vt:lpstr>Gérer les risques de surcoupe illégitime (2)</vt:lpstr>
      <vt:lpstr>Gérer les risques de surcoupe illégitime (3)</vt:lpstr>
      <vt:lpstr>Donner des tours de débarras</vt:lpstr>
      <vt:lpstr>Donner des tours de débarras</vt:lpstr>
      <vt:lpstr>Couper tôt</vt:lpstr>
      <vt:lpstr>Transferts de coupe</vt:lpstr>
      <vt:lpstr>Couper maître</vt:lpstr>
      <vt:lpstr>Quelle technique appliquer ?</vt:lpstr>
      <vt:lpstr>Donnes d’application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Réponses au Tests de stage</dc:title>
  <dc:creator>secretaire</dc:creator>
  <cp:lastModifiedBy>CHRISTINE KOECK</cp:lastModifiedBy>
  <cp:revision>223</cp:revision>
  <dcterms:created xsi:type="dcterms:W3CDTF">2014-11-05T16:10:50Z</dcterms:created>
  <dcterms:modified xsi:type="dcterms:W3CDTF">2022-12-07T09:46:28Z</dcterms:modified>
</cp:coreProperties>
</file>