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24"/>
  </p:notesMasterIdLst>
  <p:sldIdLst>
    <p:sldId id="3376" r:id="rId2"/>
    <p:sldId id="4786" r:id="rId3"/>
    <p:sldId id="4787" r:id="rId4"/>
    <p:sldId id="4764" r:id="rId5"/>
    <p:sldId id="4857" r:id="rId6"/>
    <p:sldId id="4859" r:id="rId7"/>
    <p:sldId id="4860" r:id="rId8"/>
    <p:sldId id="4836" r:id="rId9"/>
    <p:sldId id="4837" r:id="rId10"/>
    <p:sldId id="4861" r:id="rId11"/>
    <p:sldId id="4863" r:id="rId12"/>
    <p:sldId id="4868" r:id="rId13"/>
    <p:sldId id="4864" r:id="rId14"/>
    <p:sldId id="4790" r:id="rId15"/>
    <p:sldId id="4838" r:id="rId16"/>
    <p:sldId id="4839" r:id="rId17"/>
    <p:sldId id="4840" r:id="rId18"/>
    <p:sldId id="4841" r:id="rId19"/>
    <p:sldId id="4865" r:id="rId20"/>
    <p:sldId id="4866" r:id="rId21"/>
    <p:sldId id="4867" r:id="rId22"/>
    <p:sldId id="479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1232" autoAdjust="0"/>
  </p:normalViewPr>
  <p:slideViewPr>
    <p:cSldViewPr snapToGrid="0">
      <p:cViewPr varScale="1">
        <p:scale>
          <a:sx n="57" d="100"/>
          <a:sy n="57" d="100"/>
        </p:scale>
        <p:origin x="720" y="72"/>
      </p:cViewPr>
      <p:guideLst>
        <p:guide orient="horz" pos="2160"/>
        <p:guide pos="2880"/>
      </p:guideLst>
    </p:cSldViewPr>
  </p:slideViewPr>
  <p:outlineViewPr>
    <p:cViewPr>
      <p:scale>
        <a:sx n="33" d="100"/>
        <a:sy n="33" d="100"/>
      </p:scale>
      <p:origin x="0" y="-85236"/>
    </p:cViewPr>
  </p:outlineViewPr>
  <p:notesTextViewPr>
    <p:cViewPr>
      <p:scale>
        <a:sx n="3" d="2"/>
        <a:sy n="3" d="2"/>
      </p:scale>
      <p:origin x="0" y="0"/>
    </p:cViewPr>
  </p:notesText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BAFCC-81DA-44B5-A176-2A69A3471F56}" type="datetimeFigureOut">
              <a:rPr lang="fr-FR" smtClean="0"/>
              <a:pPr/>
              <a:t>31/08/2023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D754A-B3AD-44EB-A6B1-317306A466CF}" type="slidenum">
              <a:rPr lang="fr-FR" smtClean="0"/>
              <a:pPr/>
              <a:t>‹N°›</a:t>
            </a:fld>
            <a:endParaRPr lang="fr-FR"/>
          </a:p>
        </p:txBody>
      </p:sp>
    </p:spTree>
    <p:extLst>
      <p:ext uri="{BB962C8B-B14F-4D97-AF65-F5344CB8AC3E}">
        <p14:creationId xmlns:p14="http://schemas.microsoft.com/office/powerpoint/2010/main" val="102904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340707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390576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11948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169521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308503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223224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21782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3865891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412707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412152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396DBC2-4B83-4E05-8339-32826F083F81}" type="datetimeFigureOut">
              <a:rPr lang="fr-FR" smtClean="0"/>
              <a:pPr/>
              <a:t>31/08/2023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23597E-AFB2-47AD-894A-3EC1337FA467}" type="slidenum">
              <a:rPr lang="fr-FR" smtClean="0"/>
              <a:pPr/>
              <a:t>‹N°›</a:t>
            </a:fld>
            <a:endParaRPr lang="fr-FR"/>
          </a:p>
        </p:txBody>
      </p:sp>
    </p:spTree>
    <p:extLst>
      <p:ext uri="{BB962C8B-B14F-4D97-AF65-F5344CB8AC3E}">
        <p14:creationId xmlns:p14="http://schemas.microsoft.com/office/powerpoint/2010/main" val="122948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6DBC2-4B83-4E05-8339-32826F083F81}" type="datetimeFigureOut">
              <a:rPr lang="fr-FR" smtClean="0"/>
              <a:pPr/>
              <a:t>31/08/2023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3597E-AFB2-47AD-894A-3EC1337FA467}" type="slidenum">
              <a:rPr lang="fr-FR" smtClean="0"/>
              <a:pPr/>
              <a:t>‹N°›</a:t>
            </a:fld>
            <a:endParaRPr lang="fr-FR"/>
          </a:p>
        </p:txBody>
      </p:sp>
    </p:spTree>
    <p:extLst>
      <p:ext uri="{BB962C8B-B14F-4D97-AF65-F5344CB8AC3E}">
        <p14:creationId xmlns:p14="http://schemas.microsoft.com/office/powerpoint/2010/main" val="259936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a:latin typeface="+mn-lt"/>
              </a:rPr>
              <a:t>Le </a:t>
            </a:r>
            <a:r>
              <a:rPr lang="fr-FR" sz="4000" b="1" dirty="0">
                <a:solidFill>
                  <a:srgbClr val="FF0000"/>
                </a:solidFill>
                <a:latin typeface="+mn-lt"/>
              </a:rPr>
              <a:t>B</a:t>
            </a:r>
            <a:r>
              <a:rPr lang="fr-FR" sz="4000" b="1" dirty="0">
                <a:solidFill>
                  <a:schemeClr val="accent1">
                    <a:lumMod val="75000"/>
                  </a:schemeClr>
                </a:solidFill>
                <a:latin typeface="+mn-lt"/>
              </a:rPr>
              <a:t>i</a:t>
            </a:r>
            <a:r>
              <a:rPr lang="fr-FR" sz="4000" b="1" dirty="0">
                <a:solidFill>
                  <a:srgbClr val="FF0000"/>
                </a:solidFill>
                <a:latin typeface="+mn-lt"/>
              </a:rPr>
              <a:t>c</a:t>
            </a:r>
            <a:r>
              <a:rPr lang="fr-FR" sz="4000" b="1" dirty="0">
                <a:solidFill>
                  <a:schemeClr val="accent1">
                    <a:lumMod val="75000"/>
                  </a:schemeClr>
                </a:solidFill>
                <a:latin typeface="+mn-lt"/>
              </a:rPr>
              <a:t>o</a:t>
            </a:r>
            <a:r>
              <a:rPr lang="fr-FR" sz="4000" b="1" dirty="0">
                <a:solidFill>
                  <a:srgbClr val="FF0000"/>
                </a:solidFill>
                <a:latin typeface="+mn-lt"/>
              </a:rPr>
              <a:t>l</a:t>
            </a:r>
            <a:r>
              <a:rPr lang="fr-FR" sz="4000" b="1" dirty="0">
                <a:solidFill>
                  <a:schemeClr val="accent1">
                    <a:lumMod val="75000"/>
                  </a:schemeClr>
                </a:solidFill>
                <a:latin typeface="+mn-lt"/>
              </a:rPr>
              <a:t>o</a:t>
            </a:r>
            <a:r>
              <a:rPr lang="fr-FR" sz="4000" b="1" dirty="0">
                <a:solidFill>
                  <a:srgbClr val="FF0000"/>
                </a:solidFill>
                <a:latin typeface="+mn-lt"/>
              </a:rPr>
              <a:t>r</a:t>
            </a:r>
            <a:r>
              <a:rPr lang="fr-FR" sz="4000" b="1" dirty="0">
                <a:solidFill>
                  <a:schemeClr val="accent1">
                    <a:lumMod val="75000"/>
                  </a:schemeClr>
                </a:solidFill>
                <a:latin typeface="+mn-lt"/>
              </a:rPr>
              <a:t>e</a:t>
            </a:r>
            <a:r>
              <a:rPr lang="fr-FR" sz="4000" b="1" dirty="0">
                <a:latin typeface="+mn-lt"/>
              </a:rPr>
              <a:t> cher - 1</a:t>
            </a:r>
          </a:p>
        </p:txBody>
      </p:sp>
      <p:sp>
        <p:nvSpPr>
          <p:cNvPr id="5" name="Espace réservé du contenu 4">
            <a:extLst>
              <a:ext uri="{FF2B5EF4-FFF2-40B4-BE49-F238E27FC236}">
                <a16:creationId xmlns:a16="http://schemas.microsoft.com/office/drawing/2014/main" id="{5AC460A0-FFDE-C01E-0ED8-B8A30347FCF8}"/>
              </a:ext>
            </a:extLst>
          </p:cNvPr>
          <p:cNvSpPr>
            <a:spLocks noGrp="1"/>
          </p:cNvSpPr>
          <p:nvPr>
            <p:ph idx="1"/>
          </p:nvPr>
        </p:nvSpPr>
        <p:spPr>
          <a:xfrm>
            <a:off x="628650" y="2129051"/>
            <a:ext cx="7886700" cy="4047912"/>
          </a:xfrm>
        </p:spPr>
        <p:txBody>
          <a:bodyPr>
            <a:normAutofit lnSpcReduction="10000"/>
          </a:bodyPr>
          <a:lstStyle/>
          <a:p>
            <a:r>
              <a:rPr lang="fr-FR" dirty="0"/>
              <a:t>Rappel : les types de bicolores</a:t>
            </a:r>
          </a:p>
          <a:p>
            <a:r>
              <a:rPr lang="fr-FR" dirty="0"/>
              <a:t>Le bicolore cher de l’ouvreur</a:t>
            </a:r>
          </a:p>
          <a:p>
            <a:r>
              <a:rPr lang="fr-FR" b="1" dirty="0"/>
              <a:t>I – Le répondant répète sa couleur</a:t>
            </a:r>
          </a:p>
          <a:p>
            <a:r>
              <a:rPr lang="fr-FR" b="1" dirty="0"/>
              <a:t>II – Le répondant annonce 3SA</a:t>
            </a:r>
          </a:p>
          <a:p>
            <a:r>
              <a:rPr lang="fr-FR" b="1" dirty="0"/>
              <a:t>III – Le répondant  soutient la deuxième couleur de l’ouvreur</a:t>
            </a:r>
          </a:p>
          <a:p>
            <a:r>
              <a:rPr lang="fr-FR" b="1" dirty="0"/>
              <a:t>IV – Le répondant soutient la première couleur de l’ouvreur</a:t>
            </a:r>
          </a:p>
          <a:p>
            <a:r>
              <a:rPr lang="fr-FR" b="1" dirty="0"/>
              <a:t>V – Le répondant annonce 2SA* </a:t>
            </a:r>
          </a:p>
        </p:txBody>
      </p:sp>
    </p:spTree>
    <p:extLst>
      <p:ext uri="{BB962C8B-B14F-4D97-AF65-F5344CB8AC3E}">
        <p14:creationId xmlns:p14="http://schemas.microsoft.com/office/powerpoint/2010/main" val="21105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899411"/>
            <a:ext cx="8730049" cy="5771212"/>
          </a:xfrm>
        </p:spPr>
        <p:txBody>
          <a:bodyPr>
            <a:normAutofit/>
          </a:bodyPr>
          <a:lstStyle/>
          <a:p>
            <a:r>
              <a:rPr lang="fr-FR" b="1" dirty="0"/>
              <a:t>Développements après un bicolore cher</a:t>
            </a:r>
            <a:endParaRPr lang="fr-FR" dirty="0"/>
          </a:p>
          <a:p>
            <a:pPr algn="l"/>
            <a:r>
              <a:rPr lang="fr-FR" dirty="0"/>
              <a:t>Cette enchère est précise :</a:t>
            </a:r>
          </a:p>
          <a:p>
            <a:pPr marL="257175" indent="-257175" algn="l">
              <a:buFont typeface="Arial" panose="020B0604020202020204" pitchFamily="34" charset="0"/>
              <a:buChar char="•"/>
            </a:pPr>
            <a:r>
              <a:rPr lang="fr-FR" dirty="0"/>
              <a:t>Elle indique une main régulière de 10 à 12 points HL</a:t>
            </a:r>
          </a:p>
          <a:p>
            <a:pPr marL="257175" indent="-257175" algn="l">
              <a:buFont typeface="Arial" panose="020B0604020202020204" pitchFamily="34" charset="0"/>
              <a:buChar char="•"/>
            </a:pPr>
            <a:r>
              <a:rPr lang="fr-FR" dirty="0"/>
              <a:t>Elle dénie cinq cartes dans la première couleur annoncée si c’était une majeure</a:t>
            </a:r>
          </a:p>
          <a:p>
            <a:pPr marL="257175" indent="-257175" algn="l">
              <a:buFont typeface="Arial" panose="020B0604020202020204" pitchFamily="34" charset="0"/>
              <a:buChar char="•"/>
            </a:pPr>
            <a:r>
              <a:rPr lang="fr-FR" dirty="0"/>
              <a:t>Elle dénie le fit dans une majeure de l’ouvreur</a:t>
            </a:r>
          </a:p>
          <a:p>
            <a:pPr marL="257175" indent="-257175" algn="l">
              <a:buFont typeface="Arial" panose="020B0604020202020204" pitchFamily="34" charset="0"/>
              <a:buChar char="•"/>
            </a:pPr>
            <a:r>
              <a:rPr lang="fr-FR" dirty="0"/>
              <a:t>Elle promet un arrêt dans la quatrième couleur</a:t>
            </a:r>
          </a:p>
          <a:p>
            <a:pPr algn="l"/>
            <a:r>
              <a:rPr lang="fr-FR" dirty="0"/>
              <a:t>La force de 10 à 12 points, que l’enchère soit faite avec ou  sans saut, permet à l’ouvreur de savoir si la déclaration d’un chelem est encore possible.</a:t>
            </a:r>
          </a:p>
          <a:p>
            <a:pPr algn="l"/>
            <a:endParaRPr lang="fr-FR" dirty="0"/>
          </a:p>
          <a:p>
            <a:pPr algn="l"/>
            <a:endParaRPr lang="fr-FR" dirty="0"/>
          </a:p>
          <a:p>
            <a:pPr algn="l"/>
            <a:endParaRPr lang="fr-FR" dirty="0"/>
          </a:p>
        </p:txBody>
      </p:sp>
      <p:sp>
        <p:nvSpPr>
          <p:cNvPr id="2" name="Titre 1"/>
          <p:cNvSpPr>
            <a:spLocks noGrp="1"/>
          </p:cNvSpPr>
          <p:nvPr>
            <p:ph type="ctrTitle"/>
          </p:nvPr>
        </p:nvSpPr>
        <p:spPr>
          <a:xfrm>
            <a:off x="1143000" y="297240"/>
            <a:ext cx="6858000" cy="461866"/>
          </a:xfrm>
        </p:spPr>
        <p:txBody>
          <a:bodyPr>
            <a:noAutofit/>
          </a:bodyPr>
          <a:lstStyle/>
          <a:p>
            <a:pPr algn="l"/>
            <a:r>
              <a:rPr lang="fr-FR" sz="3200" dirty="0">
                <a:latin typeface="+mn-lt"/>
              </a:rPr>
              <a:t>II – Le répondant annonce 3SA</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4054" y="1444936"/>
            <a:ext cx="730025" cy="674580"/>
          </a:xfrm>
          <a:prstGeom prst="rect">
            <a:avLst/>
          </a:prstGeom>
        </p:spPr>
      </p:pic>
      <p:graphicFrame>
        <p:nvGraphicFramePr>
          <p:cNvPr id="6" name="Tableau 5"/>
          <p:cNvGraphicFramePr>
            <a:graphicFrameLocks noGrp="1"/>
          </p:cNvGraphicFramePr>
          <p:nvPr>
            <p:extLst>
              <p:ext uri="{D42A27DB-BD31-4B8C-83A1-F6EECF244321}">
                <p14:modId xmlns:p14="http://schemas.microsoft.com/office/powerpoint/2010/main" val="4085646757"/>
              </p:ext>
            </p:extLst>
          </p:nvPr>
        </p:nvGraphicFramePr>
        <p:xfrm>
          <a:off x="807154" y="534603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solidFill>
                            <a:schemeClr val="dk1"/>
                          </a:solidFill>
                        </a:rPr>
                        <a:t>1</a:t>
                      </a:r>
                      <a:r>
                        <a:rPr lang="fr-FR" sz="1800" dirty="0">
                          <a:solidFill>
                            <a:schemeClr val="tx1"/>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solidFill>
                            <a:schemeClr val="dk1"/>
                          </a:solidFill>
                        </a:rPr>
                        <a:t>3SA</a:t>
                      </a:r>
                      <a:endParaRPr lang="fr-FR" sz="1800" dirty="0"/>
                    </a:p>
                  </a:txBody>
                  <a:tcPr marL="68580" marR="68580" marT="34290" marB="34290"/>
                </a:tc>
                <a:extLst>
                  <a:ext uri="{0D108BD9-81ED-4DB2-BD59-A6C34878D82A}">
                    <a16:rowId xmlns:a16="http://schemas.microsoft.com/office/drawing/2014/main" val="10002"/>
                  </a:ext>
                </a:extLst>
              </a:tr>
            </a:tbl>
          </a:graphicData>
        </a:graphic>
      </p:graphicFrame>
      <p:sp>
        <p:nvSpPr>
          <p:cNvPr id="7" name="Rectangle à coins arrondis 6"/>
          <p:cNvSpPr/>
          <p:nvPr/>
        </p:nvSpPr>
        <p:spPr>
          <a:xfrm>
            <a:off x="2312830" y="5342963"/>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7 6 5</a:t>
            </a:r>
            <a:br>
              <a:rPr lang="fr-FR" b="1" dirty="0"/>
            </a:br>
            <a:r>
              <a:rPr lang="fr-FR" dirty="0">
                <a:solidFill>
                  <a:srgbClr val="FF0000"/>
                </a:solidFill>
              </a:rPr>
              <a:t>♥ </a:t>
            </a:r>
            <a:r>
              <a:rPr lang="fr-FR" b="1" dirty="0">
                <a:solidFill>
                  <a:schemeClr val="tx1"/>
                </a:solidFill>
              </a:rPr>
              <a:t>R V 9</a:t>
            </a:r>
            <a:br>
              <a:rPr lang="fr-FR" b="1" dirty="0"/>
            </a:br>
            <a:r>
              <a:rPr lang="fr-FR" dirty="0">
                <a:solidFill>
                  <a:srgbClr val="FFC000"/>
                </a:solidFill>
              </a:rPr>
              <a:t>♦ </a:t>
            </a:r>
            <a:r>
              <a:rPr lang="fr-FR" b="1" dirty="0">
                <a:solidFill>
                  <a:schemeClr val="dk1"/>
                </a:solidFill>
              </a:rPr>
              <a:t>D 6 2</a:t>
            </a:r>
            <a:br>
              <a:rPr lang="fr-FR" b="1" dirty="0"/>
            </a:br>
            <a:r>
              <a:rPr lang="fr-FR" dirty="0">
                <a:solidFill>
                  <a:srgbClr val="00B050"/>
                </a:solidFill>
              </a:rPr>
              <a:t>♣ </a:t>
            </a:r>
            <a:r>
              <a:rPr lang="fr-FR" b="1" dirty="0">
                <a:solidFill>
                  <a:schemeClr val="dk1"/>
                </a:solidFill>
              </a:rPr>
              <a:t>V 8 3</a:t>
            </a:r>
            <a:endParaRPr lang="fr-FR" dirty="0">
              <a:solidFill>
                <a:srgbClr val="FF0000"/>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411476556"/>
              </p:ext>
            </p:extLst>
          </p:nvPr>
        </p:nvGraphicFramePr>
        <p:xfrm>
          <a:off x="4928158" y="534603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FF0000"/>
                          </a:solidFill>
                        </a:rPr>
                        <a:t>♥</a:t>
                      </a:r>
                      <a:endParaRPr lang="fr-FR" sz="1800" dirty="0"/>
                    </a:p>
                  </a:txBody>
                  <a:tcPr marL="68580" marR="68580" marT="34290" marB="34290"/>
                </a:tc>
                <a:tc>
                  <a:txBody>
                    <a:bodyPr/>
                    <a:lstStyle/>
                    <a:p>
                      <a:pPr algn="ctr"/>
                      <a:r>
                        <a:rPr lang="fr-FR" sz="1800" dirty="0"/>
                        <a:t>2</a:t>
                      </a:r>
                      <a:r>
                        <a:rPr lang="fr-FR" sz="1800" dirty="0">
                          <a:solidFill>
                            <a:srgbClr val="FFC000"/>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3</a:t>
                      </a:r>
                      <a:r>
                        <a:rPr lang="fr-FR" sz="1800" dirty="0">
                          <a:solidFill>
                            <a:srgbClr val="00B050"/>
                          </a:solidFill>
                        </a:rPr>
                        <a:t>♣</a:t>
                      </a:r>
                      <a:endParaRPr lang="fr-FR" sz="1800" dirty="0"/>
                    </a:p>
                  </a:txBody>
                  <a:tcPr marL="68580" marR="68580" marT="34290" marB="34290"/>
                </a:tc>
                <a:tc>
                  <a:txBody>
                    <a:bodyPr/>
                    <a:lstStyle/>
                    <a:p>
                      <a:pPr algn="ctr"/>
                      <a:r>
                        <a:rPr lang="fr-FR" sz="1800" dirty="0">
                          <a:solidFill>
                            <a:schemeClr val="dk1"/>
                          </a:solidFill>
                        </a:rPr>
                        <a:t>3SA</a:t>
                      </a:r>
                      <a:endParaRPr lang="fr-FR" sz="1800" dirty="0"/>
                    </a:p>
                  </a:txBody>
                  <a:tcPr marL="68580" marR="68580" marT="34290" marB="34290"/>
                </a:tc>
                <a:extLst>
                  <a:ext uri="{0D108BD9-81ED-4DB2-BD59-A6C34878D82A}">
                    <a16:rowId xmlns:a16="http://schemas.microsoft.com/office/drawing/2014/main" val="10002"/>
                  </a:ext>
                </a:extLst>
              </a:tr>
            </a:tbl>
          </a:graphicData>
        </a:graphic>
      </p:graphicFrame>
      <p:sp>
        <p:nvSpPr>
          <p:cNvPr id="9" name="Rectangle à coins arrondis 8"/>
          <p:cNvSpPr/>
          <p:nvPr/>
        </p:nvSpPr>
        <p:spPr>
          <a:xfrm>
            <a:off x="6486064" y="5342963"/>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R 10 6</a:t>
            </a:r>
            <a:br>
              <a:rPr lang="fr-FR" b="1" dirty="0"/>
            </a:br>
            <a:r>
              <a:rPr lang="fr-FR" dirty="0">
                <a:solidFill>
                  <a:srgbClr val="FF0000"/>
                </a:solidFill>
              </a:rPr>
              <a:t>♥ </a:t>
            </a:r>
            <a:r>
              <a:rPr lang="fr-FR" b="1" dirty="0">
                <a:solidFill>
                  <a:schemeClr val="tx1"/>
                </a:solidFill>
              </a:rPr>
              <a:t>V 3</a:t>
            </a:r>
            <a:br>
              <a:rPr lang="fr-FR" b="1" dirty="0"/>
            </a:br>
            <a:r>
              <a:rPr lang="fr-FR" dirty="0">
                <a:solidFill>
                  <a:srgbClr val="FFC000"/>
                </a:solidFill>
              </a:rPr>
              <a:t>♦ </a:t>
            </a:r>
            <a:r>
              <a:rPr lang="fr-FR" b="1" dirty="0">
                <a:solidFill>
                  <a:schemeClr val="dk1"/>
                </a:solidFill>
              </a:rPr>
              <a:t>A V 8 7 5</a:t>
            </a:r>
            <a:br>
              <a:rPr lang="fr-FR" b="1" dirty="0"/>
            </a:br>
            <a:r>
              <a:rPr lang="fr-FR" dirty="0">
                <a:solidFill>
                  <a:srgbClr val="00B050"/>
                </a:solidFill>
              </a:rPr>
              <a:t>♣ </a:t>
            </a:r>
            <a:r>
              <a:rPr lang="fr-FR" b="1" dirty="0">
                <a:solidFill>
                  <a:schemeClr val="dk1"/>
                </a:solidFill>
              </a:rPr>
              <a:t>D 6 4</a:t>
            </a:r>
            <a:endParaRPr lang="fr-FR" dirty="0">
              <a:solidFill>
                <a:srgbClr val="FF0000"/>
              </a:solidFill>
            </a:endParaRPr>
          </a:p>
        </p:txBody>
      </p:sp>
    </p:spTree>
    <p:extLst>
      <p:ext uri="{BB962C8B-B14F-4D97-AF65-F5344CB8AC3E}">
        <p14:creationId xmlns:p14="http://schemas.microsoft.com/office/powerpoint/2010/main" val="416118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animEffect transition="in" filter="fade">
                                      <p:cBhvr>
                                        <p:cTn id="24" dur="1000"/>
                                        <p:tgtEl>
                                          <p:spTgt spid="12">
                                            <p:txEl>
                                              <p:pRg st="3" end="3"/>
                                            </p:txEl>
                                          </p:spTgt>
                                        </p:tgtEl>
                                      </p:cBhvr>
                                    </p:animEffect>
                                    <p:anim calcmode="lin" valueType="num">
                                      <p:cBhvr>
                                        <p:cTn id="25"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1000"/>
                                        <p:tgtEl>
                                          <p:spTgt spid="12">
                                            <p:txEl>
                                              <p:pRg st="4" end="4"/>
                                            </p:txEl>
                                          </p:spTgt>
                                        </p:tgtEl>
                                      </p:cBhvr>
                                    </p:animEffect>
                                    <p:anim calcmode="lin" valueType="num">
                                      <p:cBhvr>
                                        <p:cTn id="32"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xEl>
                                              <p:pRg st="5" end="5"/>
                                            </p:txEl>
                                          </p:spTgt>
                                        </p:tgtEl>
                                        <p:attrNameLst>
                                          <p:attrName>style.visibility</p:attrName>
                                        </p:attrNameLst>
                                      </p:cBhvr>
                                      <p:to>
                                        <p:strVal val="visible"/>
                                      </p:to>
                                    </p:set>
                                    <p:animEffect transition="in" filter="fade">
                                      <p:cBhvr>
                                        <p:cTn id="38" dur="1000"/>
                                        <p:tgtEl>
                                          <p:spTgt spid="12">
                                            <p:txEl>
                                              <p:pRg st="5" end="5"/>
                                            </p:txEl>
                                          </p:spTgt>
                                        </p:tgtEl>
                                      </p:cBhvr>
                                    </p:animEffect>
                                    <p:anim calcmode="lin" valueType="num">
                                      <p:cBhvr>
                                        <p:cTn id="39"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xEl>
                                              <p:pRg st="6" end="6"/>
                                            </p:txEl>
                                          </p:spTgt>
                                        </p:tgtEl>
                                        <p:attrNameLst>
                                          <p:attrName>style.visibility</p:attrName>
                                        </p:attrNameLst>
                                      </p:cBhvr>
                                      <p:to>
                                        <p:strVal val="visible"/>
                                      </p:to>
                                    </p:set>
                                    <p:animEffect transition="in" filter="fade">
                                      <p:cBhvr>
                                        <p:cTn id="45" dur="1000"/>
                                        <p:tgtEl>
                                          <p:spTgt spid="12">
                                            <p:txEl>
                                              <p:pRg st="6" end="6"/>
                                            </p:txEl>
                                          </p:spTgt>
                                        </p:tgtEl>
                                      </p:cBhvr>
                                    </p:animEffect>
                                    <p:anim calcmode="lin" valueType="num">
                                      <p:cBhvr>
                                        <p:cTn id="46"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fltVal val="0"/>
                                          </p:val>
                                        </p:tav>
                                        <p:tav tm="100000">
                                          <p:val>
                                            <p:strVal val="#ppt_w"/>
                                          </p:val>
                                        </p:tav>
                                      </p:tavLst>
                                    </p:anim>
                                    <p:anim calcmode="lin" valueType="num">
                                      <p:cBhvr>
                                        <p:cTn id="53" dur="500" fill="hold"/>
                                        <p:tgtEl>
                                          <p:spTgt spid="7"/>
                                        </p:tgtEl>
                                        <p:attrNameLst>
                                          <p:attrName>ppt_h</p:attrName>
                                        </p:attrNameLst>
                                      </p:cBhvr>
                                      <p:tavLst>
                                        <p:tav tm="0">
                                          <p:val>
                                            <p:fltVal val="0"/>
                                          </p:val>
                                        </p:tav>
                                        <p:tav tm="100000">
                                          <p:val>
                                            <p:strVal val="#ppt_h"/>
                                          </p:val>
                                        </p:tav>
                                      </p:tavLst>
                                    </p:anim>
                                    <p:animEffect transition="in" filter="fade">
                                      <p:cBhvr>
                                        <p:cTn id="54" dur="500"/>
                                        <p:tgtEl>
                                          <p:spTgt spid="7"/>
                                        </p:tgtEl>
                                      </p:cBhvr>
                                    </p:animEffect>
                                  </p:childTnLst>
                                </p:cTn>
                              </p:par>
                              <p:par>
                                <p:cTn id="55" presetID="53" presetClass="entr" presetSubtype="16" fill="hold"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500" fill="hold"/>
                                        <p:tgtEl>
                                          <p:spTgt spid="6"/>
                                        </p:tgtEl>
                                        <p:attrNameLst>
                                          <p:attrName>ppt_w</p:attrName>
                                        </p:attrNameLst>
                                      </p:cBhvr>
                                      <p:tavLst>
                                        <p:tav tm="0">
                                          <p:val>
                                            <p:fltVal val="0"/>
                                          </p:val>
                                        </p:tav>
                                        <p:tav tm="100000">
                                          <p:val>
                                            <p:strVal val="#ppt_w"/>
                                          </p:val>
                                        </p:tav>
                                      </p:tavLst>
                                    </p:anim>
                                    <p:anim calcmode="lin" valueType="num">
                                      <p:cBhvr>
                                        <p:cTn id="58" dur="500" fill="hold"/>
                                        <p:tgtEl>
                                          <p:spTgt spid="6"/>
                                        </p:tgtEl>
                                        <p:attrNameLst>
                                          <p:attrName>ppt_h</p:attrName>
                                        </p:attrNameLst>
                                      </p:cBhvr>
                                      <p:tavLst>
                                        <p:tav tm="0">
                                          <p:val>
                                            <p:fltVal val="0"/>
                                          </p:val>
                                        </p:tav>
                                        <p:tav tm="100000">
                                          <p:val>
                                            <p:strVal val="#ppt_h"/>
                                          </p:val>
                                        </p:tav>
                                      </p:tavLst>
                                    </p:anim>
                                    <p:animEffect transition="in" filter="fade">
                                      <p:cBhvr>
                                        <p:cTn id="59" dur="5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par>
                                <p:cTn id="67" presetID="53" presetClass="entr" presetSubtype="16" fill="hold" nodeType="with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500" fill="hold"/>
                                        <p:tgtEl>
                                          <p:spTgt spid="8"/>
                                        </p:tgtEl>
                                        <p:attrNameLst>
                                          <p:attrName>ppt_w</p:attrName>
                                        </p:attrNameLst>
                                      </p:cBhvr>
                                      <p:tavLst>
                                        <p:tav tm="0">
                                          <p:val>
                                            <p:fltVal val="0"/>
                                          </p:val>
                                        </p:tav>
                                        <p:tav tm="100000">
                                          <p:val>
                                            <p:strVal val="#ppt_w"/>
                                          </p:val>
                                        </p:tav>
                                      </p:tavLst>
                                    </p:anim>
                                    <p:anim calcmode="lin" valueType="num">
                                      <p:cBhvr>
                                        <p:cTn id="70" dur="500" fill="hold"/>
                                        <p:tgtEl>
                                          <p:spTgt spid="8"/>
                                        </p:tgtEl>
                                        <p:attrNameLst>
                                          <p:attrName>ppt_h</p:attrName>
                                        </p:attrNameLst>
                                      </p:cBhvr>
                                      <p:tavLst>
                                        <p:tav tm="0">
                                          <p:val>
                                            <p:fltVal val="0"/>
                                          </p:val>
                                        </p:tav>
                                        <p:tav tm="100000">
                                          <p:val>
                                            <p:strVal val="#ppt_h"/>
                                          </p:val>
                                        </p:tav>
                                      </p:tavLst>
                                    </p:anim>
                                    <p:animEffect transition="in" filter="fade">
                                      <p:cBhvr>
                                        <p:cTn id="7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2995" y="1493623"/>
            <a:ext cx="6988045" cy="4337221"/>
          </a:xfrm>
        </p:spPr>
        <p:txBody>
          <a:bodyPr>
            <a:normAutofit/>
          </a:bodyPr>
          <a:lstStyle/>
          <a:p>
            <a:pPr algn="l"/>
            <a:r>
              <a:rPr lang="fr-FR" dirty="0"/>
              <a:t>Que sait-on de la main de l’ouvreur ? Il possède au moins cinq cartes  à Carreau et au moins quatre cartes à Cœur avec 18 à 22 points HLD. </a:t>
            </a:r>
          </a:p>
          <a:p>
            <a:pPr algn="l"/>
            <a:endParaRPr lang="fr-FR" dirty="0"/>
          </a:p>
          <a:p>
            <a:pPr algn="l"/>
            <a:r>
              <a:rPr lang="fr-FR" dirty="0"/>
              <a:t>Que sait-on de la main du répondant ? </a:t>
            </a:r>
          </a:p>
          <a:p>
            <a:pPr algn="l"/>
            <a:r>
              <a:rPr lang="fr-FR" dirty="0"/>
              <a:t>Il possède quatre cartes à Cœur puisqu’il donne le fit dans une couleur quatrième de l’ouvreur, </a:t>
            </a:r>
          </a:p>
          <a:p>
            <a:pPr algn="l"/>
            <a:r>
              <a:rPr lang="fr-FR" dirty="0"/>
              <a:t>et il possède cinq cartes à Pique, puisqu’avec quatre Cœurs et quatre Piques, il aurait répondu 1</a:t>
            </a:r>
            <a:r>
              <a:rPr lang="fr-FR" dirty="0">
                <a:solidFill>
                  <a:srgbClr val="FF0000"/>
                </a:solidFill>
              </a:rPr>
              <a:t>♥</a:t>
            </a:r>
            <a:r>
              <a:rPr lang="fr-FR" dirty="0"/>
              <a:t>.</a:t>
            </a:r>
          </a:p>
        </p:txBody>
      </p:sp>
      <p:sp>
        <p:nvSpPr>
          <p:cNvPr id="4" name="Titre 1">
            <a:extLst>
              <a:ext uri="{FF2B5EF4-FFF2-40B4-BE49-F238E27FC236}">
                <a16:creationId xmlns:a16="http://schemas.microsoft.com/office/drawing/2014/main" id="{788BF281-EBA7-CF11-D562-F24531D9FEE8}"/>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III – Le répondant soutient la deuxième couleur de l’ouvreur</a:t>
            </a:r>
          </a:p>
        </p:txBody>
      </p:sp>
      <p:graphicFrame>
        <p:nvGraphicFramePr>
          <p:cNvPr id="12" name="Tableau 11">
            <a:extLst>
              <a:ext uri="{FF2B5EF4-FFF2-40B4-BE49-F238E27FC236}">
                <a16:creationId xmlns:a16="http://schemas.microsoft.com/office/drawing/2014/main" id="{328F5FEB-FDBD-ECB4-C33F-156477D3E726}"/>
              </a:ext>
            </a:extLst>
          </p:cNvPr>
          <p:cNvGraphicFramePr>
            <a:graphicFrameLocks noGrp="1"/>
          </p:cNvGraphicFramePr>
          <p:nvPr>
            <p:extLst>
              <p:ext uri="{D42A27DB-BD31-4B8C-83A1-F6EECF244321}">
                <p14:modId xmlns:p14="http://schemas.microsoft.com/office/powerpoint/2010/main" val="2707375792"/>
              </p:ext>
            </p:extLst>
          </p:nvPr>
        </p:nvGraphicFramePr>
        <p:xfrm>
          <a:off x="7161041" y="1493623"/>
          <a:ext cx="1679918" cy="1303020"/>
        </p:xfrm>
        <a:graphic>
          <a:graphicData uri="http://schemas.openxmlformats.org/drawingml/2006/table">
            <a:tbl>
              <a:tblPr firstRow="1" bandRow="1">
                <a:tableStyleId>{5C22544A-7EE6-4342-B048-85BDC9FD1C3A}</a:tableStyleId>
              </a:tblPr>
              <a:tblGrid>
                <a:gridCol w="839959">
                  <a:extLst>
                    <a:ext uri="{9D8B030D-6E8A-4147-A177-3AD203B41FA5}">
                      <a16:colId xmlns:a16="http://schemas.microsoft.com/office/drawing/2014/main" val="20000"/>
                    </a:ext>
                  </a:extLst>
                </a:gridCol>
                <a:gridCol w="839959">
                  <a:extLst>
                    <a:ext uri="{9D8B030D-6E8A-4147-A177-3AD203B41FA5}">
                      <a16:colId xmlns:a16="http://schemas.microsoft.com/office/drawing/2014/main" val="20001"/>
                    </a:ext>
                  </a:extLst>
                </a:gridCol>
              </a:tblGrid>
              <a:tr h="418739">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18739">
                <a:tc>
                  <a:txBody>
                    <a:bodyPr/>
                    <a:lstStyle/>
                    <a:p>
                      <a:pPr algn="ctr"/>
                      <a:r>
                        <a:rPr lang="fr-FR" sz="2400" dirty="0"/>
                        <a:t>1</a:t>
                      </a:r>
                      <a:r>
                        <a:rPr lang="fr-FR" sz="2400" dirty="0">
                          <a:solidFill>
                            <a:srgbClr val="FFC000"/>
                          </a:solidFill>
                        </a:rPr>
                        <a:t>♦</a:t>
                      </a:r>
                      <a:endParaRPr lang="fr-FR" sz="2400" dirty="0"/>
                    </a:p>
                  </a:txBody>
                  <a:tcPr marL="68580" marR="68580" marT="34290" marB="34290"/>
                </a:tc>
                <a:tc>
                  <a:txBody>
                    <a:bodyPr/>
                    <a:lstStyle/>
                    <a:p>
                      <a:pPr algn="ctr"/>
                      <a:r>
                        <a:rPr lang="fr-FR" sz="2400" dirty="0"/>
                        <a:t>1</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1"/>
                  </a:ext>
                </a:extLst>
              </a:tr>
              <a:tr h="418739">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r>
                        <a:rPr lang="fr-FR" sz="2400" dirty="0"/>
                        <a:t>3</a:t>
                      </a:r>
                      <a:r>
                        <a:rPr lang="fr-FR" sz="2400" dirty="0">
                          <a:solidFill>
                            <a:srgbClr val="FF0000"/>
                          </a:solidFill>
                        </a:rPr>
                        <a:t>♥</a:t>
                      </a:r>
                      <a:endParaRPr lang="fr-FR" sz="240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4661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2995" y="1493623"/>
            <a:ext cx="8730049" cy="4337221"/>
          </a:xfrm>
        </p:spPr>
        <p:txBody>
          <a:bodyPr>
            <a:normAutofit/>
          </a:bodyPr>
          <a:lstStyle/>
          <a:p>
            <a:pPr algn="l"/>
            <a:r>
              <a:rPr lang="fr-FR" dirty="0"/>
              <a:t>Le bicolore cher étant auto-forcing, </a:t>
            </a:r>
            <a:br>
              <a:rPr lang="fr-FR" dirty="0"/>
            </a:br>
            <a:r>
              <a:rPr lang="fr-FR" dirty="0"/>
              <a:t>la séquence est logiquement </a:t>
            </a:r>
            <a:r>
              <a:rPr lang="fr-FR" b="1" dirty="0"/>
              <a:t>forcing de manche</a:t>
            </a:r>
            <a:r>
              <a:rPr lang="fr-FR" dirty="0"/>
              <a:t>.</a:t>
            </a:r>
          </a:p>
          <a:p>
            <a:pPr algn="l"/>
            <a:endParaRPr lang="fr-FR" dirty="0"/>
          </a:p>
          <a:p>
            <a:pPr algn="l"/>
            <a:r>
              <a:rPr lang="fr-FR" dirty="0"/>
              <a:t>Si le répondant avait une main faible, il aurait déclaré directement la manche. </a:t>
            </a:r>
          </a:p>
          <a:p>
            <a:pPr algn="l"/>
            <a:r>
              <a:rPr lang="fr-FR" dirty="0"/>
              <a:t>Nous retrouvons le principe de « la vitesse d’atteinte » : dans une situation </a:t>
            </a:r>
            <a:r>
              <a:rPr lang="fr-FR" dirty="0" err="1"/>
              <a:t>fittée</a:t>
            </a:r>
            <a:r>
              <a:rPr lang="fr-FR" dirty="0"/>
              <a:t> forcing de manche, le fait de ne pas annoncer directement la manche montre des ambitions de chelem, sans forcément une main très puissante, compte-tenu de la force de l’ouvreur.</a:t>
            </a:r>
          </a:p>
        </p:txBody>
      </p:sp>
      <p:sp>
        <p:nvSpPr>
          <p:cNvPr id="11" name="Rectangle à coins arrondis 10"/>
          <p:cNvSpPr/>
          <p:nvPr/>
        </p:nvSpPr>
        <p:spPr>
          <a:xfrm>
            <a:off x="228600" y="5364377"/>
            <a:ext cx="8522494" cy="1228509"/>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soutien de la deuxième couleur de l’ouvreur au palier de 3 promet au moins 11 points HLD, que le fit soit donné en mineure ou en majeure.</a:t>
            </a:r>
          </a:p>
        </p:txBody>
      </p:sp>
      <p:sp>
        <p:nvSpPr>
          <p:cNvPr id="4" name="Titre 1">
            <a:extLst>
              <a:ext uri="{FF2B5EF4-FFF2-40B4-BE49-F238E27FC236}">
                <a16:creationId xmlns:a16="http://schemas.microsoft.com/office/drawing/2014/main" id="{788BF281-EBA7-CF11-D562-F24531D9FEE8}"/>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III – Le répondant soutient la deuxième couleur de l’ouvreur</a:t>
            </a:r>
          </a:p>
        </p:txBody>
      </p:sp>
      <p:graphicFrame>
        <p:nvGraphicFramePr>
          <p:cNvPr id="12" name="Tableau 11">
            <a:extLst>
              <a:ext uri="{FF2B5EF4-FFF2-40B4-BE49-F238E27FC236}">
                <a16:creationId xmlns:a16="http://schemas.microsoft.com/office/drawing/2014/main" id="{328F5FEB-FDBD-ECB4-C33F-156477D3E726}"/>
              </a:ext>
            </a:extLst>
          </p:cNvPr>
          <p:cNvGraphicFramePr>
            <a:graphicFrameLocks noGrp="1"/>
          </p:cNvGraphicFramePr>
          <p:nvPr>
            <p:extLst>
              <p:ext uri="{D42A27DB-BD31-4B8C-83A1-F6EECF244321}">
                <p14:modId xmlns:p14="http://schemas.microsoft.com/office/powerpoint/2010/main" val="1492638501"/>
              </p:ext>
            </p:extLst>
          </p:nvPr>
        </p:nvGraphicFramePr>
        <p:xfrm>
          <a:off x="7161041" y="1425891"/>
          <a:ext cx="1679918" cy="1303020"/>
        </p:xfrm>
        <a:graphic>
          <a:graphicData uri="http://schemas.openxmlformats.org/drawingml/2006/table">
            <a:tbl>
              <a:tblPr firstRow="1" bandRow="1">
                <a:tableStyleId>{5C22544A-7EE6-4342-B048-85BDC9FD1C3A}</a:tableStyleId>
              </a:tblPr>
              <a:tblGrid>
                <a:gridCol w="839959">
                  <a:extLst>
                    <a:ext uri="{9D8B030D-6E8A-4147-A177-3AD203B41FA5}">
                      <a16:colId xmlns:a16="http://schemas.microsoft.com/office/drawing/2014/main" val="20000"/>
                    </a:ext>
                  </a:extLst>
                </a:gridCol>
                <a:gridCol w="839959">
                  <a:extLst>
                    <a:ext uri="{9D8B030D-6E8A-4147-A177-3AD203B41FA5}">
                      <a16:colId xmlns:a16="http://schemas.microsoft.com/office/drawing/2014/main" val="20001"/>
                    </a:ext>
                  </a:extLst>
                </a:gridCol>
              </a:tblGrid>
              <a:tr h="418739">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18739">
                <a:tc>
                  <a:txBody>
                    <a:bodyPr/>
                    <a:lstStyle/>
                    <a:p>
                      <a:pPr algn="ctr"/>
                      <a:r>
                        <a:rPr lang="fr-FR" sz="2400" dirty="0"/>
                        <a:t>1</a:t>
                      </a:r>
                      <a:r>
                        <a:rPr lang="fr-FR" sz="2400" dirty="0">
                          <a:solidFill>
                            <a:srgbClr val="FFC000"/>
                          </a:solidFill>
                        </a:rPr>
                        <a:t>♦</a:t>
                      </a:r>
                      <a:endParaRPr lang="fr-FR" sz="2400" dirty="0"/>
                    </a:p>
                  </a:txBody>
                  <a:tcPr marL="68580" marR="68580" marT="34290" marB="34290"/>
                </a:tc>
                <a:tc>
                  <a:txBody>
                    <a:bodyPr/>
                    <a:lstStyle/>
                    <a:p>
                      <a:pPr algn="ctr"/>
                      <a:r>
                        <a:rPr lang="fr-FR" sz="2400" dirty="0"/>
                        <a:t>1</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1"/>
                  </a:ext>
                </a:extLst>
              </a:tr>
              <a:tr h="418739">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r>
                        <a:rPr lang="fr-FR" sz="2400" dirty="0"/>
                        <a:t>3</a:t>
                      </a:r>
                      <a:r>
                        <a:rPr lang="fr-FR" sz="2400" dirty="0">
                          <a:solidFill>
                            <a:srgbClr val="FF0000"/>
                          </a:solidFill>
                        </a:rPr>
                        <a:t>♥</a:t>
                      </a:r>
                      <a:endParaRPr lang="fr-FR" sz="240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4810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246700"/>
            <a:ext cx="8730049" cy="5289567"/>
          </a:xfrm>
        </p:spPr>
        <p:txBody>
          <a:bodyPr>
            <a:normAutofit/>
          </a:bodyPr>
          <a:lstStyle/>
          <a:p>
            <a:r>
              <a:rPr lang="fr-FR" b="1" dirty="0"/>
              <a:t>Exercice 3</a:t>
            </a:r>
          </a:p>
          <a:p>
            <a:pPr algn="l"/>
            <a:r>
              <a:rPr lang="fr-FR" b="1" dirty="0"/>
              <a:t>	</a:t>
            </a:r>
            <a:r>
              <a:rPr lang="fr-FR" dirty="0"/>
              <a:t>Quelle est votre deuxième enchère en Nord ? Justifiez-la</a:t>
            </a:r>
          </a:p>
          <a:p>
            <a:pPr algn="l"/>
            <a:endParaRPr lang="fr-FR" dirty="0"/>
          </a:p>
          <a:p>
            <a:pPr algn="l"/>
            <a:endParaRPr lang="fr-FR" dirty="0"/>
          </a:p>
          <a:p>
            <a:pPr algn="l"/>
            <a:r>
              <a:rPr lang="fr-FR" dirty="0"/>
              <a:t>		</a:t>
            </a:r>
          </a:p>
          <a:p>
            <a:pPr algn="l"/>
            <a:endParaRPr lang="fr-FR" dirty="0"/>
          </a:p>
          <a:p>
            <a:pPr algn="l"/>
            <a:endParaRPr lang="fr-FR" dirty="0"/>
          </a:p>
          <a:p>
            <a:pPr algn="l"/>
            <a:endParaRPr lang="fr-FR" dirty="0"/>
          </a:p>
        </p:txBody>
      </p:sp>
      <p:sp>
        <p:nvSpPr>
          <p:cNvPr id="20" name="ZoneTexte 19"/>
          <p:cNvSpPr txBox="1"/>
          <p:nvPr/>
        </p:nvSpPr>
        <p:spPr>
          <a:xfrm>
            <a:off x="4471223" y="2231009"/>
            <a:ext cx="4358451" cy="369332"/>
          </a:xfrm>
          <a:prstGeom prst="rect">
            <a:avLst/>
          </a:prstGeom>
          <a:noFill/>
        </p:spPr>
        <p:txBody>
          <a:bodyPr wrap="square" rtlCol="0">
            <a:spAutoFit/>
          </a:bodyPr>
          <a:lstStyle/>
          <a:p>
            <a:r>
              <a:rPr lang="fr-FR" dirty="0"/>
              <a:t>pas d’espoir de chelem</a:t>
            </a:r>
          </a:p>
        </p:txBody>
      </p:sp>
      <p:graphicFrame>
        <p:nvGraphicFramePr>
          <p:cNvPr id="21" name="Tableau 20"/>
          <p:cNvGraphicFramePr>
            <a:graphicFrameLocks noGrp="1"/>
          </p:cNvGraphicFramePr>
          <p:nvPr>
            <p:extLst>
              <p:ext uri="{D42A27DB-BD31-4B8C-83A1-F6EECF244321}">
                <p14:modId xmlns:p14="http://schemas.microsoft.com/office/powerpoint/2010/main" val="285680266"/>
              </p:ext>
            </p:extLst>
          </p:nvPr>
        </p:nvGraphicFramePr>
        <p:xfrm>
          <a:off x="1974595" y="223100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rgbClr val="FF0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2779156845"/>
              </p:ext>
            </p:extLst>
          </p:nvPr>
        </p:nvGraphicFramePr>
        <p:xfrm>
          <a:off x="1974595" y="3515554"/>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rgbClr val="FF0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2036905907"/>
              </p:ext>
            </p:extLst>
          </p:nvPr>
        </p:nvGraphicFramePr>
        <p:xfrm>
          <a:off x="1974595" y="4824663"/>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sp>
        <p:nvSpPr>
          <p:cNvPr id="24" name="Rectangle à coins arrondis 23"/>
          <p:cNvSpPr/>
          <p:nvPr/>
        </p:nvSpPr>
        <p:spPr>
          <a:xfrm>
            <a:off x="3614736" y="2231009"/>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4</a:t>
            </a:r>
            <a:r>
              <a:rPr lang="fr-FR" dirty="0">
                <a:solidFill>
                  <a:srgbClr val="FF0000"/>
                </a:solidFill>
              </a:rPr>
              <a:t>♥</a:t>
            </a:r>
            <a:endParaRPr lang="fr-FR" dirty="0"/>
          </a:p>
        </p:txBody>
      </p:sp>
      <p:sp>
        <p:nvSpPr>
          <p:cNvPr id="25" name="Rectangle à coins arrondis 24"/>
          <p:cNvSpPr/>
          <p:nvPr/>
        </p:nvSpPr>
        <p:spPr>
          <a:xfrm>
            <a:off x="3614735" y="3515554"/>
            <a:ext cx="783119"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3</a:t>
            </a:r>
            <a:r>
              <a:rPr lang="fr-FR" dirty="0">
                <a:solidFill>
                  <a:srgbClr val="FF0000"/>
                </a:solidFill>
              </a:rPr>
              <a:t>♥</a:t>
            </a:r>
            <a:endParaRPr lang="fr-FR" dirty="0"/>
          </a:p>
        </p:txBody>
      </p:sp>
      <p:sp>
        <p:nvSpPr>
          <p:cNvPr id="26" name="Rectangle à coins arrondis 25"/>
          <p:cNvSpPr/>
          <p:nvPr/>
        </p:nvSpPr>
        <p:spPr>
          <a:xfrm>
            <a:off x="3614737" y="4824663"/>
            <a:ext cx="783117"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3</a:t>
            </a:r>
            <a:r>
              <a:rPr lang="fr-FR" dirty="0">
                <a:solidFill>
                  <a:srgbClr val="FFC000"/>
                </a:solidFill>
              </a:rPr>
              <a:t>♦</a:t>
            </a:r>
            <a:endParaRPr lang="fr-FR" dirty="0"/>
          </a:p>
        </p:txBody>
      </p:sp>
      <p:sp>
        <p:nvSpPr>
          <p:cNvPr id="27" name="ZoneTexte 26"/>
          <p:cNvSpPr txBox="1"/>
          <p:nvPr/>
        </p:nvSpPr>
        <p:spPr>
          <a:xfrm>
            <a:off x="4471223" y="3515554"/>
            <a:ext cx="4358451" cy="646331"/>
          </a:xfrm>
          <a:prstGeom prst="rect">
            <a:avLst/>
          </a:prstGeom>
          <a:noFill/>
        </p:spPr>
        <p:txBody>
          <a:bodyPr wrap="square" rtlCol="0">
            <a:spAutoFit/>
          </a:bodyPr>
          <a:lstStyle/>
          <a:p>
            <a:r>
              <a:rPr lang="fr-FR" dirty="0"/>
              <a:t>16 points HLD. On va jouer 6</a:t>
            </a:r>
            <a:r>
              <a:rPr lang="fr-FR" dirty="0">
                <a:solidFill>
                  <a:srgbClr val="FF0000"/>
                </a:solidFill>
              </a:rPr>
              <a:t>♥</a:t>
            </a:r>
            <a:r>
              <a:rPr lang="fr-FR" dirty="0"/>
              <a:t>, et même 7 si Sud est maximum</a:t>
            </a:r>
          </a:p>
        </p:txBody>
      </p:sp>
      <p:sp>
        <p:nvSpPr>
          <p:cNvPr id="28" name="ZoneTexte 27"/>
          <p:cNvSpPr txBox="1"/>
          <p:nvPr/>
        </p:nvSpPr>
        <p:spPr>
          <a:xfrm>
            <a:off x="4471223" y="4794419"/>
            <a:ext cx="4358451" cy="1477328"/>
          </a:xfrm>
          <a:prstGeom prst="rect">
            <a:avLst/>
          </a:prstGeom>
          <a:noFill/>
        </p:spPr>
        <p:txBody>
          <a:bodyPr wrap="square" rtlCol="0">
            <a:spAutoFit/>
          </a:bodyPr>
          <a:lstStyle/>
          <a:p>
            <a:r>
              <a:rPr lang="fr-FR" dirty="0"/>
              <a:t>14 points HLD, tous les points sont utiles pour jouer 6</a:t>
            </a:r>
            <a:r>
              <a:rPr lang="fr-FR" dirty="0">
                <a:solidFill>
                  <a:srgbClr val="FFC000"/>
                </a:solidFill>
              </a:rPr>
              <a:t>♦</a:t>
            </a:r>
            <a:r>
              <a:rPr lang="fr-FR" dirty="0"/>
              <a:t>. Enchère à préférer à la répétition des Piques puisqu’un chelem, même en mineure, rapporte plus de points qu’une manche. </a:t>
            </a:r>
          </a:p>
        </p:txBody>
      </p:sp>
      <p:sp>
        <p:nvSpPr>
          <p:cNvPr id="29" name="Rectangle à coins arrondis 28"/>
          <p:cNvSpPr/>
          <p:nvPr/>
        </p:nvSpPr>
        <p:spPr>
          <a:xfrm>
            <a:off x="141327" y="2227933"/>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D V 7 6 5</a:t>
            </a:r>
            <a:br>
              <a:rPr lang="fr-FR" b="1" dirty="0"/>
            </a:br>
            <a:r>
              <a:rPr lang="fr-FR" dirty="0">
                <a:solidFill>
                  <a:srgbClr val="FF0000"/>
                </a:solidFill>
              </a:rPr>
              <a:t>♥ </a:t>
            </a:r>
            <a:r>
              <a:rPr lang="fr-FR" b="1" dirty="0">
                <a:solidFill>
                  <a:schemeClr val="tx1"/>
                </a:solidFill>
              </a:rPr>
              <a:t>D 10 9 4</a:t>
            </a:r>
            <a:br>
              <a:rPr lang="fr-FR" b="1" dirty="0"/>
            </a:br>
            <a:r>
              <a:rPr lang="fr-FR" dirty="0">
                <a:solidFill>
                  <a:srgbClr val="FFC000"/>
                </a:solidFill>
              </a:rPr>
              <a:t>♦ </a:t>
            </a:r>
            <a:r>
              <a:rPr lang="fr-FR" b="1" dirty="0">
                <a:solidFill>
                  <a:schemeClr val="dk1"/>
                </a:solidFill>
              </a:rPr>
              <a:t>6 3</a:t>
            </a:r>
            <a:br>
              <a:rPr lang="fr-FR" b="1" dirty="0"/>
            </a:br>
            <a:r>
              <a:rPr lang="fr-FR" dirty="0">
                <a:solidFill>
                  <a:srgbClr val="00B050"/>
                </a:solidFill>
              </a:rPr>
              <a:t>♣ </a:t>
            </a:r>
            <a:r>
              <a:rPr lang="fr-FR" b="1" dirty="0">
                <a:solidFill>
                  <a:schemeClr val="dk1"/>
                </a:solidFill>
              </a:rPr>
              <a:t>D 7</a:t>
            </a:r>
            <a:endParaRPr lang="fr-FR" dirty="0">
              <a:solidFill>
                <a:srgbClr val="FF0000"/>
              </a:solidFill>
            </a:endParaRPr>
          </a:p>
        </p:txBody>
      </p:sp>
      <p:sp>
        <p:nvSpPr>
          <p:cNvPr id="30" name="Rectangle à coins arrondis 29"/>
          <p:cNvSpPr/>
          <p:nvPr/>
        </p:nvSpPr>
        <p:spPr>
          <a:xfrm>
            <a:off x="141327" y="3517831"/>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6 5 4 3</a:t>
            </a:r>
            <a:br>
              <a:rPr lang="fr-FR" b="1" dirty="0"/>
            </a:br>
            <a:r>
              <a:rPr lang="fr-FR" dirty="0">
                <a:solidFill>
                  <a:srgbClr val="FF0000"/>
                </a:solidFill>
              </a:rPr>
              <a:t>♥ </a:t>
            </a:r>
            <a:r>
              <a:rPr lang="fr-FR" b="1" dirty="0">
                <a:solidFill>
                  <a:schemeClr val="tx1"/>
                </a:solidFill>
              </a:rPr>
              <a:t>R D V 5</a:t>
            </a:r>
            <a:br>
              <a:rPr lang="fr-FR" b="1" dirty="0">
                <a:solidFill>
                  <a:schemeClr val="tx1"/>
                </a:solidFill>
              </a:rPr>
            </a:br>
            <a:r>
              <a:rPr lang="fr-FR" dirty="0">
                <a:solidFill>
                  <a:srgbClr val="FFC000"/>
                </a:solidFill>
              </a:rPr>
              <a:t>♦ </a:t>
            </a:r>
            <a:r>
              <a:rPr lang="fr-FR" b="1" dirty="0">
                <a:solidFill>
                  <a:schemeClr val="dk1"/>
                </a:solidFill>
              </a:rPr>
              <a:t>3</a:t>
            </a:r>
            <a:br>
              <a:rPr lang="fr-FR" b="1" dirty="0"/>
            </a:br>
            <a:r>
              <a:rPr lang="fr-FR" dirty="0">
                <a:solidFill>
                  <a:srgbClr val="00B050"/>
                </a:solidFill>
              </a:rPr>
              <a:t>♣ </a:t>
            </a:r>
            <a:r>
              <a:rPr lang="fr-FR" b="1" dirty="0">
                <a:solidFill>
                  <a:schemeClr val="dk1"/>
                </a:solidFill>
              </a:rPr>
              <a:t>R 5 2</a:t>
            </a:r>
            <a:endParaRPr lang="fr-FR" dirty="0">
              <a:solidFill>
                <a:srgbClr val="FF0000"/>
              </a:solidFill>
            </a:endParaRPr>
          </a:p>
        </p:txBody>
      </p:sp>
      <p:sp>
        <p:nvSpPr>
          <p:cNvPr id="31" name="Rectangle à coins arrondis 30"/>
          <p:cNvSpPr/>
          <p:nvPr/>
        </p:nvSpPr>
        <p:spPr>
          <a:xfrm>
            <a:off x="141327" y="4824663"/>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V 9 6 3</a:t>
            </a:r>
            <a:br>
              <a:rPr lang="fr-FR" b="1" dirty="0"/>
            </a:br>
            <a:r>
              <a:rPr lang="fr-FR" dirty="0">
                <a:solidFill>
                  <a:srgbClr val="FF0000"/>
                </a:solidFill>
              </a:rPr>
              <a:t>♥ </a:t>
            </a:r>
            <a:r>
              <a:rPr lang="fr-FR" b="1" dirty="0">
                <a:solidFill>
                  <a:schemeClr val="tx1"/>
                </a:solidFill>
              </a:rPr>
              <a:t>8 4</a:t>
            </a:r>
            <a:br>
              <a:rPr lang="fr-FR" b="1" dirty="0"/>
            </a:br>
            <a:r>
              <a:rPr lang="fr-FR" dirty="0">
                <a:solidFill>
                  <a:srgbClr val="FFC000"/>
                </a:solidFill>
              </a:rPr>
              <a:t>♦ </a:t>
            </a:r>
            <a:r>
              <a:rPr lang="fr-FR" b="1" dirty="0">
                <a:solidFill>
                  <a:schemeClr val="dk1"/>
                </a:solidFill>
              </a:rPr>
              <a:t>R V 10 3</a:t>
            </a:r>
            <a:br>
              <a:rPr lang="fr-FR" b="1" dirty="0"/>
            </a:br>
            <a:r>
              <a:rPr lang="fr-FR" dirty="0">
                <a:solidFill>
                  <a:srgbClr val="00B050"/>
                </a:solidFill>
              </a:rPr>
              <a:t>♣ </a:t>
            </a:r>
            <a:r>
              <a:rPr lang="fr-FR" b="1" dirty="0">
                <a:solidFill>
                  <a:schemeClr val="dk1"/>
                </a:solidFill>
              </a:rPr>
              <a:t>D 5</a:t>
            </a:r>
            <a:endParaRPr lang="fr-FR" dirty="0">
              <a:solidFill>
                <a:srgbClr val="FF0000"/>
              </a:solidFill>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2027" y="2663119"/>
            <a:ext cx="568535" cy="557050"/>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2065" y="5261743"/>
            <a:ext cx="548456" cy="571308"/>
          </a:xfrm>
          <a:prstGeom prst="rect">
            <a:avLst/>
          </a:prstGeom>
        </p:spPr>
      </p:pic>
      <p:pic>
        <p:nvPicPr>
          <p:cNvPr id="32" name="Imag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2065" y="3983403"/>
            <a:ext cx="548456" cy="571308"/>
          </a:xfrm>
          <a:prstGeom prst="rect">
            <a:avLst/>
          </a:prstGeom>
        </p:spPr>
      </p:pic>
      <p:sp>
        <p:nvSpPr>
          <p:cNvPr id="8" name="Titre 1">
            <a:extLst>
              <a:ext uri="{FF2B5EF4-FFF2-40B4-BE49-F238E27FC236}">
                <a16:creationId xmlns:a16="http://schemas.microsoft.com/office/drawing/2014/main" id="{D5CF3BEF-5289-084F-746D-40CD94DD4D4E}"/>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III – Le répondant soutient la deuxième couleur de l’ouvreur</a:t>
            </a:r>
          </a:p>
        </p:txBody>
      </p:sp>
    </p:spTree>
    <p:extLst>
      <p:ext uri="{BB962C8B-B14F-4D97-AF65-F5344CB8AC3E}">
        <p14:creationId xmlns:p14="http://schemas.microsoft.com/office/powerpoint/2010/main" val="246285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 calcmode="lin" valueType="num">
                                      <p:cBhvr additive="base">
                                        <p:cTn id="1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par>
                          <p:cTn id="20" fill="hold">
                            <p:stCondLst>
                              <p:cond delay="500"/>
                            </p:stCondLst>
                            <p:childTnLst>
                              <p:par>
                                <p:cTn id="21" presetID="53" presetClass="entr" presetSubtype="16"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fltVal val="0"/>
                                          </p:val>
                                        </p:tav>
                                        <p:tav tm="100000">
                                          <p:val>
                                            <p:strVal val="#ppt_w"/>
                                          </p:val>
                                        </p:tav>
                                      </p:tavLst>
                                    </p:anim>
                                    <p:anim calcmode="lin" valueType="num">
                                      <p:cBhvr>
                                        <p:cTn id="24" dur="500" fill="hold"/>
                                        <p:tgtEl>
                                          <p:spTgt spid="21"/>
                                        </p:tgtEl>
                                        <p:attrNameLst>
                                          <p:attrName>ppt_h</p:attrName>
                                        </p:attrNameLst>
                                      </p:cBhvr>
                                      <p:tavLst>
                                        <p:tav tm="0">
                                          <p:val>
                                            <p:fltVal val="0"/>
                                          </p:val>
                                        </p:tav>
                                        <p:tav tm="100000">
                                          <p:val>
                                            <p:strVal val="#ppt_h"/>
                                          </p:val>
                                        </p:tav>
                                      </p:tavLst>
                                    </p:anim>
                                    <p:animEffect transition="in" filter="fade">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inVertical)">
                                      <p:cBhvr>
                                        <p:cTn id="35" dur="500"/>
                                        <p:tgtEl>
                                          <p:spTgt spid="20"/>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Effect transition="in" filter="fade">
                                      <p:cBhvr>
                                        <p:cTn id="47" dur="500"/>
                                        <p:tgtEl>
                                          <p:spTgt spid="30"/>
                                        </p:tgtEl>
                                      </p:cBhvr>
                                    </p:animEffect>
                                  </p:childTnLst>
                                </p:cTn>
                              </p:par>
                              <p:par>
                                <p:cTn id="48" presetID="53" presetClass="entr" presetSubtype="16"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Effect transition="in" filter="fade">
                                      <p:cBhvr>
                                        <p:cTn id="59" dur="500"/>
                                        <p:tgtEl>
                                          <p:spTgt spid="25"/>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arn(inVertical)">
                                      <p:cBhvr>
                                        <p:cTn id="62" dur="500"/>
                                        <p:tgtEl>
                                          <p:spTgt spid="27"/>
                                        </p:tgtEl>
                                      </p:cBhvr>
                                    </p:animEffect>
                                  </p:childTnLst>
                                </p:cTn>
                              </p:par>
                              <p:par>
                                <p:cTn id="63" presetID="53" presetClass="entr" presetSubtype="16"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p:cTn id="72" dur="500" fill="hold"/>
                                        <p:tgtEl>
                                          <p:spTgt spid="31"/>
                                        </p:tgtEl>
                                        <p:attrNameLst>
                                          <p:attrName>ppt_w</p:attrName>
                                        </p:attrNameLst>
                                      </p:cBhvr>
                                      <p:tavLst>
                                        <p:tav tm="0">
                                          <p:val>
                                            <p:fltVal val="0"/>
                                          </p:val>
                                        </p:tav>
                                        <p:tav tm="100000">
                                          <p:val>
                                            <p:strVal val="#ppt_w"/>
                                          </p:val>
                                        </p:tav>
                                      </p:tavLst>
                                    </p:anim>
                                    <p:anim calcmode="lin" valueType="num">
                                      <p:cBhvr>
                                        <p:cTn id="73" dur="500" fill="hold"/>
                                        <p:tgtEl>
                                          <p:spTgt spid="31"/>
                                        </p:tgtEl>
                                        <p:attrNameLst>
                                          <p:attrName>ppt_h</p:attrName>
                                        </p:attrNameLst>
                                      </p:cBhvr>
                                      <p:tavLst>
                                        <p:tav tm="0">
                                          <p:val>
                                            <p:fltVal val="0"/>
                                          </p:val>
                                        </p:tav>
                                        <p:tav tm="100000">
                                          <p:val>
                                            <p:strVal val="#ppt_h"/>
                                          </p:val>
                                        </p:tav>
                                      </p:tavLst>
                                    </p:anim>
                                    <p:animEffect transition="in" filter="fade">
                                      <p:cBhvr>
                                        <p:cTn id="74" dur="500"/>
                                        <p:tgtEl>
                                          <p:spTgt spid="31"/>
                                        </p:tgtEl>
                                      </p:cBhvr>
                                    </p:animEffect>
                                  </p:childTnLst>
                                </p:cTn>
                              </p:par>
                              <p:par>
                                <p:cTn id="75" presetID="53" presetClass="entr" presetSubtype="16"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500" fill="hold"/>
                                        <p:tgtEl>
                                          <p:spTgt spid="23"/>
                                        </p:tgtEl>
                                        <p:attrNameLst>
                                          <p:attrName>ppt_w</p:attrName>
                                        </p:attrNameLst>
                                      </p:cBhvr>
                                      <p:tavLst>
                                        <p:tav tm="0">
                                          <p:val>
                                            <p:fltVal val="0"/>
                                          </p:val>
                                        </p:tav>
                                        <p:tav tm="100000">
                                          <p:val>
                                            <p:strVal val="#ppt_w"/>
                                          </p:val>
                                        </p:tav>
                                      </p:tavLst>
                                    </p:anim>
                                    <p:anim calcmode="lin" valueType="num">
                                      <p:cBhvr>
                                        <p:cTn id="78" dur="500" fill="hold"/>
                                        <p:tgtEl>
                                          <p:spTgt spid="23"/>
                                        </p:tgtEl>
                                        <p:attrNameLst>
                                          <p:attrName>ppt_h</p:attrName>
                                        </p:attrNameLst>
                                      </p:cBhvr>
                                      <p:tavLst>
                                        <p:tav tm="0">
                                          <p:val>
                                            <p:fltVal val="0"/>
                                          </p:val>
                                        </p:tav>
                                        <p:tav tm="100000">
                                          <p:val>
                                            <p:strVal val="#ppt_h"/>
                                          </p:val>
                                        </p:tav>
                                      </p:tavLst>
                                    </p:anim>
                                    <p:animEffect transition="in" filter="fade">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par>
                                <p:cTn id="87" presetID="16" presetClass="entr" presetSubtype="21"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par>
                                <p:cTn id="90" presetID="53" presetClass="entr" presetSubtype="16" fill="hold" nodeType="with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p:cTn id="92" dur="500" fill="hold"/>
                                        <p:tgtEl>
                                          <p:spTgt spid="6"/>
                                        </p:tgtEl>
                                        <p:attrNameLst>
                                          <p:attrName>ppt_w</p:attrName>
                                        </p:attrNameLst>
                                      </p:cBhvr>
                                      <p:tavLst>
                                        <p:tav tm="0">
                                          <p:val>
                                            <p:fltVal val="0"/>
                                          </p:val>
                                        </p:tav>
                                        <p:tav tm="100000">
                                          <p:val>
                                            <p:strVal val="#ppt_w"/>
                                          </p:val>
                                        </p:tav>
                                      </p:tavLst>
                                    </p:anim>
                                    <p:anim calcmode="lin" valueType="num">
                                      <p:cBhvr>
                                        <p:cTn id="93" dur="500" fill="hold"/>
                                        <p:tgtEl>
                                          <p:spTgt spid="6"/>
                                        </p:tgtEl>
                                        <p:attrNameLst>
                                          <p:attrName>ppt_h</p:attrName>
                                        </p:attrNameLst>
                                      </p:cBhvr>
                                      <p:tavLst>
                                        <p:tav tm="0">
                                          <p:val>
                                            <p:fltVal val="0"/>
                                          </p:val>
                                        </p:tav>
                                        <p:tav tm="100000">
                                          <p:val>
                                            <p:strVal val="#ppt_h"/>
                                          </p:val>
                                        </p:tav>
                                      </p:tavLst>
                                    </p:anim>
                                    <p:animEffect transition="in" filter="fade">
                                      <p:cBhvr>
                                        <p:cTn id="9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animBg="1"/>
      <p:bldP spid="25" grpId="0" animBg="1"/>
      <p:bldP spid="26" grpId="0" animBg="1"/>
      <p:bldP spid="27" grpId="0"/>
      <p:bldP spid="28" grpId="0"/>
      <p:bldP spid="29" grpId="0" animBg="1"/>
      <p:bldP spid="30"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256602"/>
            <a:ext cx="8730049" cy="5439623"/>
          </a:xfrm>
        </p:spPr>
        <p:txBody>
          <a:bodyPr>
            <a:normAutofit/>
          </a:bodyPr>
          <a:lstStyle/>
          <a:p>
            <a:r>
              <a:rPr lang="fr-FR" b="1" dirty="0"/>
              <a:t>Exercice 3</a:t>
            </a:r>
          </a:p>
          <a:p>
            <a:pPr algn="l"/>
            <a:r>
              <a:rPr lang="fr-FR" b="1" dirty="0"/>
              <a:t>	</a:t>
            </a:r>
            <a:r>
              <a:rPr lang="fr-FR" dirty="0"/>
              <a:t>Quelle est votre deuxième enchère en Nord ? Justifiez-la</a:t>
            </a:r>
          </a:p>
          <a:p>
            <a:pPr algn="l"/>
            <a:endParaRPr lang="fr-FR" dirty="0"/>
          </a:p>
          <a:p>
            <a:pPr algn="l"/>
            <a:endParaRPr lang="fr-FR" dirty="0"/>
          </a:p>
          <a:p>
            <a:pPr algn="l"/>
            <a:r>
              <a:rPr lang="fr-FR" dirty="0"/>
              <a:t>		</a:t>
            </a:r>
          </a:p>
          <a:p>
            <a:pPr algn="l"/>
            <a:endParaRPr lang="fr-FR" dirty="0"/>
          </a:p>
          <a:p>
            <a:pPr algn="l"/>
            <a:r>
              <a:rPr lang="fr-FR" dirty="0"/>
              <a:t>Le soutien au palier de 3 montre l’ambition du répondant de jouer un chelem.</a:t>
            </a:r>
          </a:p>
          <a:p>
            <a:pPr algn="l"/>
            <a:r>
              <a:rPr lang="fr-FR" dirty="0"/>
              <a:t>Avec 18 points HL donc 20 points HLD après la découverte du fit, un ouvreur sera </a:t>
            </a:r>
            <a:r>
              <a:rPr lang="fr-FR" b="1" dirty="0"/>
              <a:t>minimum</a:t>
            </a:r>
            <a:r>
              <a:rPr lang="fr-FR" dirty="0"/>
              <a:t> de la zone promise et il doit se contenter de nommer la manche.</a:t>
            </a:r>
          </a:p>
          <a:p>
            <a:pPr algn="l"/>
            <a:r>
              <a:rPr lang="fr-FR" dirty="0"/>
              <a:t>Cette enchère n’est pas un arrêt, mais elle prévient le répondant qu’il lui faut au moins 13 points HLD pour poursuivre le dialogue.</a:t>
            </a:r>
          </a:p>
          <a:p>
            <a:pPr algn="l"/>
            <a:endParaRPr lang="fr-FR" dirty="0"/>
          </a:p>
        </p:txBody>
      </p:sp>
      <p:sp>
        <p:nvSpPr>
          <p:cNvPr id="20" name="ZoneTexte 19"/>
          <p:cNvSpPr txBox="1"/>
          <p:nvPr/>
        </p:nvSpPr>
        <p:spPr>
          <a:xfrm>
            <a:off x="4471223" y="2231009"/>
            <a:ext cx="4358451" cy="646331"/>
          </a:xfrm>
          <a:prstGeom prst="rect">
            <a:avLst/>
          </a:prstGeom>
          <a:noFill/>
        </p:spPr>
        <p:txBody>
          <a:bodyPr wrap="square" rtlCol="0">
            <a:spAutoFit/>
          </a:bodyPr>
          <a:lstStyle/>
          <a:p>
            <a:r>
              <a:rPr lang="fr-FR" dirty="0"/>
              <a:t>16 points HLD et une couleur productrice de levées.</a:t>
            </a:r>
          </a:p>
        </p:txBody>
      </p:sp>
      <p:graphicFrame>
        <p:nvGraphicFramePr>
          <p:cNvPr id="21" name="Tableau 20"/>
          <p:cNvGraphicFramePr>
            <a:graphicFrameLocks noGrp="1"/>
          </p:cNvGraphicFramePr>
          <p:nvPr>
            <p:extLst>
              <p:ext uri="{D42A27DB-BD31-4B8C-83A1-F6EECF244321}">
                <p14:modId xmlns:p14="http://schemas.microsoft.com/office/powerpoint/2010/main" val="2134268115"/>
              </p:ext>
            </p:extLst>
          </p:nvPr>
        </p:nvGraphicFramePr>
        <p:xfrm>
          <a:off x="1974595" y="223100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FF0000"/>
                          </a:solidFill>
                        </a:rPr>
                        <a:t>♥</a:t>
                      </a:r>
                      <a:endParaRPr lang="fr-FR" sz="1800" dirty="0"/>
                    </a:p>
                  </a:txBody>
                  <a:tcPr marL="68580" marR="68580" marT="34290" marB="34290"/>
                </a:tc>
                <a:tc>
                  <a:txBody>
                    <a:bodyPr/>
                    <a:lstStyle/>
                    <a:p>
                      <a:pPr algn="ctr"/>
                      <a:r>
                        <a:rPr lang="fr-FR" sz="1800" dirty="0"/>
                        <a:t>2</a:t>
                      </a:r>
                      <a:r>
                        <a:rPr lang="fr-FR" sz="1800" dirty="0">
                          <a:solidFill>
                            <a:srgbClr val="FFC000"/>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chemeClr val="tx1"/>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sp>
        <p:nvSpPr>
          <p:cNvPr id="24" name="Rectangle à coins arrondis 23"/>
          <p:cNvSpPr/>
          <p:nvPr/>
        </p:nvSpPr>
        <p:spPr>
          <a:xfrm>
            <a:off x="3614736" y="2231009"/>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3</a:t>
            </a:r>
            <a:r>
              <a:rPr lang="fr-FR" dirty="0">
                <a:solidFill>
                  <a:schemeClr val="tx1"/>
                </a:solidFill>
              </a:rPr>
              <a:t>♠</a:t>
            </a:r>
            <a:endParaRPr lang="fr-FR" dirty="0"/>
          </a:p>
        </p:txBody>
      </p:sp>
      <p:sp>
        <p:nvSpPr>
          <p:cNvPr id="29" name="Rectangle à coins arrondis 28"/>
          <p:cNvSpPr/>
          <p:nvPr/>
        </p:nvSpPr>
        <p:spPr>
          <a:xfrm>
            <a:off x="141327" y="2227933"/>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V 10 9 5</a:t>
            </a:r>
            <a:br>
              <a:rPr lang="fr-FR" b="1" dirty="0"/>
            </a:br>
            <a:r>
              <a:rPr lang="fr-FR" dirty="0">
                <a:solidFill>
                  <a:srgbClr val="FF0000"/>
                </a:solidFill>
              </a:rPr>
              <a:t>♥ </a:t>
            </a:r>
            <a:r>
              <a:rPr lang="fr-FR" b="1" dirty="0">
                <a:solidFill>
                  <a:schemeClr val="tx1"/>
                </a:solidFill>
              </a:rPr>
              <a:t>A 6</a:t>
            </a:r>
            <a:br>
              <a:rPr lang="fr-FR" b="1" dirty="0"/>
            </a:br>
            <a:r>
              <a:rPr lang="fr-FR" dirty="0">
                <a:solidFill>
                  <a:srgbClr val="FFC000"/>
                </a:solidFill>
              </a:rPr>
              <a:t>♦ </a:t>
            </a:r>
            <a:r>
              <a:rPr lang="fr-FR" b="1" dirty="0">
                <a:solidFill>
                  <a:schemeClr val="dk1"/>
                </a:solidFill>
              </a:rPr>
              <a:t>A R V 10 7</a:t>
            </a:r>
            <a:br>
              <a:rPr lang="fr-FR" b="1" dirty="0"/>
            </a:br>
            <a:r>
              <a:rPr lang="fr-FR" dirty="0">
                <a:solidFill>
                  <a:srgbClr val="00B050"/>
                </a:solidFill>
              </a:rPr>
              <a:t>♣ </a:t>
            </a:r>
            <a:r>
              <a:rPr lang="fr-FR" b="1" dirty="0">
                <a:solidFill>
                  <a:schemeClr val="dk1"/>
                </a:solidFill>
              </a:rPr>
              <a:t>7 2</a:t>
            </a:r>
            <a:endParaRPr lang="fr-FR" dirty="0">
              <a:solidFill>
                <a:srgbClr val="FF0000"/>
              </a:solidFill>
            </a:endParaRPr>
          </a:p>
        </p:txBody>
      </p:sp>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2064" y="2656352"/>
            <a:ext cx="548456" cy="571308"/>
          </a:xfrm>
          <a:prstGeom prst="rect">
            <a:avLst/>
          </a:prstGeom>
        </p:spPr>
      </p:pic>
      <p:sp>
        <p:nvSpPr>
          <p:cNvPr id="6" name="Titre 1">
            <a:extLst>
              <a:ext uri="{FF2B5EF4-FFF2-40B4-BE49-F238E27FC236}">
                <a16:creationId xmlns:a16="http://schemas.microsoft.com/office/drawing/2014/main" id="{F4569280-93D2-C836-2725-DAFEB04F5143}"/>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III – Le répondant soutient la deuxième couleur de l’ouvreur</a:t>
            </a:r>
          </a:p>
        </p:txBody>
      </p:sp>
    </p:spTree>
    <p:extLst>
      <p:ext uri="{BB962C8B-B14F-4D97-AF65-F5344CB8AC3E}">
        <p14:creationId xmlns:p14="http://schemas.microsoft.com/office/powerpoint/2010/main" val="405279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par>
                                <p:cTn id="22" presetID="53" presetClass="entr" presetSubtype="16"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xEl>
                                              <p:pRg st="6" end="6"/>
                                            </p:txEl>
                                          </p:spTgt>
                                        </p:tgtEl>
                                        <p:attrNameLst>
                                          <p:attrName>style.visibility</p:attrName>
                                        </p:attrNameLst>
                                      </p:cBhvr>
                                      <p:to>
                                        <p:strVal val="visible"/>
                                      </p:to>
                                    </p:set>
                                    <p:animEffect transition="in" filter="wipe(down)">
                                      <p:cBhvr>
                                        <p:cTn id="34" dur="500"/>
                                        <p:tgtEl>
                                          <p:spTgt spid="1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2">
                                            <p:txEl>
                                              <p:pRg st="7" end="7"/>
                                            </p:txEl>
                                          </p:spTgt>
                                        </p:tgtEl>
                                        <p:attrNameLst>
                                          <p:attrName>style.visibility</p:attrName>
                                        </p:attrNameLst>
                                      </p:cBhvr>
                                      <p:to>
                                        <p:strVal val="visible"/>
                                      </p:to>
                                    </p:set>
                                    <p:animEffect transition="in" filter="wipe(down)">
                                      <p:cBhvr>
                                        <p:cTn id="39" dur="500"/>
                                        <p:tgtEl>
                                          <p:spTgt spid="12">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2">
                                            <p:txEl>
                                              <p:pRg st="8" end="8"/>
                                            </p:txEl>
                                          </p:spTgt>
                                        </p:tgtEl>
                                        <p:attrNameLst>
                                          <p:attrName>style.visibility</p:attrName>
                                        </p:attrNameLst>
                                      </p:cBhvr>
                                      <p:to>
                                        <p:strVal val="visible"/>
                                      </p:to>
                                    </p:set>
                                    <p:animEffect transition="in" filter="wipe(down)">
                                      <p:cBhvr>
                                        <p:cTn id="44"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animBg="1"/>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493623"/>
            <a:ext cx="8730049" cy="4337221"/>
          </a:xfrm>
        </p:spPr>
        <p:txBody>
          <a:bodyPr>
            <a:normAutofit lnSpcReduction="10000"/>
          </a:bodyPr>
          <a:lstStyle/>
          <a:p>
            <a:r>
              <a:rPr lang="fr-FR" b="1" dirty="0"/>
              <a:t>Développements après un bicolore cher</a:t>
            </a:r>
            <a:endParaRPr lang="fr-FR" dirty="0"/>
          </a:p>
          <a:p>
            <a:pPr algn="l"/>
            <a:r>
              <a:rPr lang="fr-FR" dirty="0"/>
              <a:t>Le retour dans la première couleur de l’ouvreur ne peut</a:t>
            </a:r>
            <a:br>
              <a:rPr lang="fr-FR" dirty="0"/>
            </a:br>
            <a:r>
              <a:rPr lang="fr-FR" dirty="0"/>
              <a:t>être une enchère de préférence, car le bicolore cher </a:t>
            </a:r>
            <a:br>
              <a:rPr lang="fr-FR" dirty="0"/>
            </a:br>
            <a:r>
              <a:rPr lang="fr-FR" dirty="0"/>
              <a:t>est </a:t>
            </a:r>
            <a:r>
              <a:rPr lang="fr-FR" dirty="0" err="1"/>
              <a:t>autoforcing</a:t>
            </a:r>
            <a:r>
              <a:rPr lang="fr-FR" dirty="0"/>
              <a:t> et les enchères ne peuvent s’arrêter là.</a:t>
            </a:r>
          </a:p>
          <a:p>
            <a:pPr algn="l"/>
            <a:r>
              <a:rPr lang="fr-FR" dirty="0"/>
              <a:t>3</a:t>
            </a:r>
            <a:r>
              <a:rPr lang="fr-FR" dirty="0">
                <a:solidFill>
                  <a:srgbClr val="FF0000"/>
                </a:solidFill>
              </a:rPr>
              <a:t>♥</a:t>
            </a:r>
            <a:r>
              <a:rPr lang="fr-FR" dirty="0"/>
              <a:t> exprime un vrai fit, donc au moins 16 points HLD puisque le répondant n’a pas soutenu à 4</a:t>
            </a:r>
            <a:r>
              <a:rPr lang="fr-FR" dirty="0">
                <a:solidFill>
                  <a:srgbClr val="FF0000"/>
                </a:solidFill>
              </a:rPr>
              <a:t>♥</a:t>
            </a:r>
            <a:r>
              <a:rPr lang="fr-FR" dirty="0"/>
              <a:t> lors de son premier tour d’enchères. Sur ce soutien différé après un bicolore cher, l’ouvreur peut avoir l’ambition de jouer un grand chelem.</a:t>
            </a:r>
          </a:p>
          <a:p>
            <a:pPr algn="l"/>
            <a:endParaRPr lang="fr-FR" b="1" dirty="0"/>
          </a:p>
          <a:p>
            <a:pPr algn="l"/>
            <a:r>
              <a:rPr lang="fr-FR" dirty="0"/>
              <a:t>	</a:t>
            </a:r>
          </a:p>
          <a:p>
            <a:pPr algn="l"/>
            <a:r>
              <a:rPr lang="fr-FR" dirty="0"/>
              <a:t>	</a:t>
            </a:r>
          </a:p>
          <a:p>
            <a:pPr algn="l"/>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718364156"/>
              </p:ext>
            </p:extLst>
          </p:nvPr>
        </p:nvGraphicFramePr>
        <p:xfrm>
          <a:off x="6118543" y="4451824"/>
          <a:ext cx="2211448" cy="2240280"/>
        </p:xfrm>
        <a:graphic>
          <a:graphicData uri="http://schemas.openxmlformats.org/drawingml/2006/table">
            <a:tbl>
              <a:tblPr firstRow="1" bandRow="1">
                <a:tableStyleId>{5C22544A-7EE6-4342-B048-85BDC9FD1C3A}</a:tableStyleId>
              </a:tblPr>
              <a:tblGrid>
                <a:gridCol w="1105724">
                  <a:extLst>
                    <a:ext uri="{9D8B030D-6E8A-4147-A177-3AD203B41FA5}">
                      <a16:colId xmlns:a16="http://schemas.microsoft.com/office/drawing/2014/main" val="20000"/>
                    </a:ext>
                  </a:extLst>
                </a:gridCol>
                <a:gridCol w="1105724">
                  <a:extLst>
                    <a:ext uri="{9D8B030D-6E8A-4147-A177-3AD203B41FA5}">
                      <a16:colId xmlns:a16="http://schemas.microsoft.com/office/drawing/2014/main" val="20001"/>
                    </a:ext>
                  </a:extLst>
                </a:gridCol>
              </a:tblGrid>
              <a:tr h="339206">
                <a:tc>
                  <a:txBody>
                    <a:bodyPr/>
                    <a:lstStyle/>
                    <a:p>
                      <a:pPr algn="ctr"/>
                      <a:r>
                        <a:rPr lang="fr-FR" sz="2000" dirty="0"/>
                        <a:t>ouest</a:t>
                      </a:r>
                    </a:p>
                  </a:txBody>
                  <a:tcPr marL="68580" marR="68580" marT="34290" marB="34290"/>
                </a:tc>
                <a:tc>
                  <a:txBody>
                    <a:bodyPr/>
                    <a:lstStyle/>
                    <a:p>
                      <a:pPr algn="ctr"/>
                      <a:r>
                        <a:rPr lang="fr-FR" sz="2000" dirty="0"/>
                        <a:t>est</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FF0000"/>
                          </a:solidFill>
                        </a:rPr>
                        <a:t>♥</a:t>
                      </a:r>
                      <a:endParaRPr lang="fr-FR" sz="2000" dirty="0"/>
                    </a:p>
                  </a:txBody>
                  <a:tcPr marL="68580" marR="68580" marT="34290" marB="34290"/>
                </a:tc>
                <a:tc>
                  <a:txBody>
                    <a:bodyPr/>
                    <a:lstStyle/>
                    <a:p>
                      <a:pPr algn="ctr"/>
                      <a:r>
                        <a:rPr lang="fr-FR" sz="2000" dirty="0"/>
                        <a:t>2</a:t>
                      </a:r>
                      <a:r>
                        <a:rPr lang="fr-FR" sz="2000" dirty="0">
                          <a:solidFill>
                            <a:srgbClr val="FFC000"/>
                          </a:solidFill>
                        </a:rPr>
                        <a:t>♦</a:t>
                      </a:r>
                      <a:endParaRPr lang="fr-FR" sz="2000" dirty="0"/>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3</a:t>
                      </a:r>
                      <a:r>
                        <a:rPr lang="fr-FR" sz="2000" dirty="0">
                          <a:solidFill>
                            <a:srgbClr val="00B050"/>
                          </a:solidFill>
                        </a:rPr>
                        <a:t>♣</a:t>
                      </a:r>
                      <a:endParaRPr lang="fr-FR" sz="20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dk1"/>
                          </a:solidFill>
                        </a:rPr>
                        <a:t>3</a:t>
                      </a:r>
                      <a:r>
                        <a:rPr lang="fr-FR" sz="2000" dirty="0">
                          <a:solidFill>
                            <a:srgbClr val="FF0000"/>
                          </a:solidFill>
                        </a:rPr>
                        <a:t>♥</a:t>
                      </a:r>
                      <a:endParaRPr lang="fr-FR" sz="2000" dirty="0"/>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4SA</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dk1"/>
                          </a:solidFill>
                        </a:rPr>
                        <a:t>5</a:t>
                      </a:r>
                      <a:r>
                        <a:rPr lang="fr-FR" sz="2000" dirty="0">
                          <a:solidFill>
                            <a:srgbClr val="00B050"/>
                          </a:solidFill>
                        </a:rPr>
                        <a:t>♣</a:t>
                      </a:r>
                      <a:endParaRPr lang="fr-FR" sz="2000" dirty="0"/>
                    </a:p>
                  </a:txBody>
                  <a:tcPr marL="68580" marR="68580" marT="34290" marB="34290"/>
                </a:tc>
                <a:extLst>
                  <a:ext uri="{0D108BD9-81ED-4DB2-BD59-A6C34878D82A}">
                    <a16:rowId xmlns:a16="http://schemas.microsoft.com/office/drawing/2014/main" val="10003"/>
                  </a:ext>
                </a:extLst>
              </a:tr>
              <a:tr h="297180">
                <a:tc>
                  <a:txBody>
                    <a:bodyPr/>
                    <a:lstStyle/>
                    <a:p>
                      <a:pPr algn="ctr"/>
                      <a:r>
                        <a:rPr lang="fr-FR" sz="2000" dirty="0"/>
                        <a:t>5SA</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dk1"/>
                          </a:solidFill>
                        </a:rPr>
                        <a:t>6</a:t>
                      </a:r>
                      <a:r>
                        <a:rPr lang="fr-FR" sz="2000" dirty="0">
                          <a:solidFill>
                            <a:srgbClr val="FFC000"/>
                          </a:solidFill>
                        </a:rPr>
                        <a:t>♦</a:t>
                      </a:r>
                      <a:endParaRPr lang="fr-FR" sz="2000" dirty="0"/>
                    </a:p>
                  </a:txBody>
                  <a:tcPr marL="68580" marR="68580" marT="34290" marB="34290"/>
                </a:tc>
                <a:extLst>
                  <a:ext uri="{0D108BD9-81ED-4DB2-BD59-A6C34878D82A}">
                    <a16:rowId xmlns:a16="http://schemas.microsoft.com/office/drawing/2014/main" val="10004"/>
                  </a:ext>
                </a:extLst>
              </a:tr>
              <a:tr h="2971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dk1"/>
                          </a:solidFill>
                        </a:rPr>
                        <a:t>7</a:t>
                      </a:r>
                      <a:r>
                        <a:rPr lang="fr-FR" sz="2000" dirty="0">
                          <a:solidFill>
                            <a:srgbClr val="FF0000"/>
                          </a:solidFill>
                        </a:rPr>
                        <a:t>♥</a:t>
                      </a:r>
                      <a:endParaRPr lang="fr-FR" sz="2000" dirty="0"/>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5"/>
                  </a:ext>
                </a:extLst>
              </a:tr>
            </a:tbl>
          </a:graphicData>
        </a:graphic>
      </p:graphicFrame>
      <p:sp>
        <p:nvSpPr>
          <p:cNvPr id="11" name="Rectangle à coins arrondis 10"/>
          <p:cNvSpPr/>
          <p:nvPr/>
        </p:nvSpPr>
        <p:spPr>
          <a:xfrm>
            <a:off x="492921" y="4627734"/>
            <a:ext cx="2088400" cy="16491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rPr>
              <a:t>♠ </a:t>
            </a:r>
            <a:r>
              <a:rPr lang="fr-FR" sz="2400" b="1" dirty="0">
                <a:solidFill>
                  <a:schemeClr val="tx1"/>
                </a:solidFill>
              </a:rPr>
              <a:t>8</a:t>
            </a:r>
          </a:p>
          <a:p>
            <a:r>
              <a:rPr lang="fr-FR" sz="2400" dirty="0">
                <a:solidFill>
                  <a:srgbClr val="FF0000"/>
                </a:solidFill>
              </a:rPr>
              <a:t>♥ </a:t>
            </a:r>
            <a:r>
              <a:rPr lang="fr-FR" sz="2400" b="1" dirty="0">
                <a:solidFill>
                  <a:schemeClr val="tx1"/>
                </a:solidFill>
              </a:rPr>
              <a:t>A D 9 6 2</a:t>
            </a:r>
            <a:br>
              <a:rPr lang="fr-FR" sz="2400" b="1" dirty="0">
                <a:solidFill>
                  <a:schemeClr val="tx1"/>
                </a:solidFill>
              </a:rPr>
            </a:br>
            <a:r>
              <a:rPr lang="fr-FR" sz="2400" dirty="0">
                <a:solidFill>
                  <a:srgbClr val="FFC000"/>
                </a:solidFill>
              </a:rPr>
              <a:t>♦ </a:t>
            </a:r>
            <a:r>
              <a:rPr lang="fr-FR" sz="2400" b="1" dirty="0">
                <a:solidFill>
                  <a:schemeClr val="tx1"/>
                </a:solidFill>
              </a:rPr>
              <a:t>D 10 4</a:t>
            </a:r>
          </a:p>
          <a:p>
            <a:r>
              <a:rPr lang="fr-FR" sz="2400" dirty="0">
                <a:solidFill>
                  <a:srgbClr val="00B050"/>
                </a:solidFill>
              </a:rPr>
              <a:t>♣ </a:t>
            </a:r>
            <a:r>
              <a:rPr lang="fr-FR" sz="2400" b="1" dirty="0">
                <a:solidFill>
                  <a:schemeClr val="tx1"/>
                </a:solidFill>
              </a:rPr>
              <a:t>A R D 5</a:t>
            </a:r>
            <a:endParaRPr lang="fr-FR" sz="2400" dirty="0">
              <a:solidFill>
                <a:schemeClr val="tx1"/>
              </a:solidFill>
            </a:endParaRPr>
          </a:p>
        </p:txBody>
      </p:sp>
      <p:sp>
        <p:nvSpPr>
          <p:cNvPr id="13" name="Rectangle à coins arrondis 12"/>
          <p:cNvSpPr/>
          <p:nvPr/>
        </p:nvSpPr>
        <p:spPr>
          <a:xfrm>
            <a:off x="2705509" y="5325044"/>
            <a:ext cx="635698" cy="37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4" name="Rectangle à coins arrondis 13"/>
          <p:cNvSpPr/>
          <p:nvPr/>
        </p:nvSpPr>
        <p:spPr>
          <a:xfrm>
            <a:off x="3457091" y="4627736"/>
            <a:ext cx="2088400" cy="164919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rPr>
              <a:t>♠ </a:t>
            </a:r>
            <a:r>
              <a:rPr lang="fr-FR" sz="2400" b="1" dirty="0">
                <a:solidFill>
                  <a:schemeClr val="tx1"/>
                </a:solidFill>
              </a:rPr>
              <a:t>A 2</a:t>
            </a:r>
          </a:p>
          <a:p>
            <a:r>
              <a:rPr lang="fr-FR" sz="2400" dirty="0">
                <a:solidFill>
                  <a:srgbClr val="FF0000"/>
                </a:solidFill>
              </a:rPr>
              <a:t>♥ </a:t>
            </a:r>
            <a:r>
              <a:rPr lang="fr-FR" sz="2400" b="1" dirty="0">
                <a:solidFill>
                  <a:schemeClr val="tx1"/>
                </a:solidFill>
              </a:rPr>
              <a:t>R V 10 5</a:t>
            </a:r>
            <a:br>
              <a:rPr lang="fr-FR" sz="2400" b="1" dirty="0">
                <a:solidFill>
                  <a:schemeClr val="tx1"/>
                </a:solidFill>
              </a:rPr>
            </a:br>
            <a:r>
              <a:rPr lang="fr-FR" sz="2400" dirty="0">
                <a:solidFill>
                  <a:srgbClr val="FFC000"/>
                </a:solidFill>
              </a:rPr>
              <a:t>♦ </a:t>
            </a:r>
            <a:r>
              <a:rPr lang="fr-FR" sz="2400" b="1" dirty="0">
                <a:solidFill>
                  <a:schemeClr val="tx1"/>
                </a:solidFill>
              </a:rPr>
              <a:t>A R 8 5 3</a:t>
            </a:r>
          </a:p>
          <a:p>
            <a:r>
              <a:rPr lang="fr-FR" sz="2400" dirty="0">
                <a:solidFill>
                  <a:srgbClr val="00B050"/>
                </a:solidFill>
              </a:rPr>
              <a:t>♣ </a:t>
            </a:r>
            <a:r>
              <a:rPr lang="fr-FR" sz="2400" b="1" dirty="0">
                <a:solidFill>
                  <a:schemeClr val="tx1"/>
                </a:solidFill>
              </a:rPr>
              <a:t>6 3</a:t>
            </a:r>
            <a:endParaRPr lang="fr-FR" sz="2400" dirty="0">
              <a:solidFill>
                <a:schemeClr val="tx1"/>
              </a:solidFill>
            </a:endParaRPr>
          </a:p>
        </p:txBody>
      </p:sp>
      <p:sp>
        <p:nvSpPr>
          <p:cNvPr id="9" name="Titre 1">
            <a:extLst>
              <a:ext uri="{FF2B5EF4-FFF2-40B4-BE49-F238E27FC236}">
                <a16:creationId xmlns:a16="http://schemas.microsoft.com/office/drawing/2014/main" id="{1B734C2E-AC73-E136-B304-FBFEA6EABD80}"/>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IV – Le répondant soutient la première couleur de l’ouvreur</a:t>
            </a:r>
          </a:p>
        </p:txBody>
      </p:sp>
      <p:graphicFrame>
        <p:nvGraphicFramePr>
          <p:cNvPr id="16" name="Tableau 15">
            <a:extLst>
              <a:ext uri="{FF2B5EF4-FFF2-40B4-BE49-F238E27FC236}">
                <a16:creationId xmlns:a16="http://schemas.microsoft.com/office/drawing/2014/main" id="{417B0684-2400-33F1-3169-4FB38FCFAFDA}"/>
              </a:ext>
            </a:extLst>
          </p:cNvPr>
          <p:cNvGraphicFramePr>
            <a:graphicFrameLocks noGrp="1"/>
          </p:cNvGraphicFramePr>
          <p:nvPr>
            <p:extLst>
              <p:ext uri="{D42A27DB-BD31-4B8C-83A1-F6EECF244321}">
                <p14:modId xmlns:p14="http://schemas.microsoft.com/office/powerpoint/2010/main" val="62560409"/>
              </p:ext>
            </p:extLst>
          </p:nvPr>
        </p:nvGraphicFramePr>
        <p:xfrm>
          <a:off x="7224267" y="1493622"/>
          <a:ext cx="1679918" cy="1303020"/>
        </p:xfrm>
        <a:graphic>
          <a:graphicData uri="http://schemas.openxmlformats.org/drawingml/2006/table">
            <a:tbl>
              <a:tblPr firstRow="1" bandRow="1">
                <a:tableStyleId>{5C22544A-7EE6-4342-B048-85BDC9FD1C3A}</a:tableStyleId>
              </a:tblPr>
              <a:tblGrid>
                <a:gridCol w="839959">
                  <a:extLst>
                    <a:ext uri="{9D8B030D-6E8A-4147-A177-3AD203B41FA5}">
                      <a16:colId xmlns:a16="http://schemas.microsoft.com/office/drawing/2014/main" val="20000"/>
                    </a:ext>
                  </a:extLst>
                </a:gridCol>
                <a:gridCol w="839959">
                  <a:extLst>
                    <a:ext uri="{9D8B030D-6E8A-4147-A177-3AD203B41FA5}">
                      <a16:colId xmlns:a16="http://schemas.microsoft.com/office/drawing/2014/main" val="20001"/>
                    </a:ext>
                  </a:extLst>
                </a:gridCol>
              </a:tblGrid>
              <a:tr h="418739">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18739">
                <a:tc>
                  <a:txBody>
                    <a:bodyPr/>
                    <a:lstStyle/>
                    <a:p>
                      <a:pPr algn="ctr"/>
                      <a:r>
                        <a:rPr lang="fr-FR" sz="2400" dirty="0"/>
                        <a:t>1</a:t>
                      </a:r>
                      <a:r>
                        <a:rPr lang="fr-FR" sz="2400" dirty="0">
                          <a:solidFill>
                            <a:srgbClr val="FF0000"/>
                          </a:solidFill>
                        </a:rPr>
                        <a:t>♥</a:t>
                      </a:r>
                      <a:endParaRPr lang="fr-FR" sz="2400" dirty="0"/>
                    </a:p>
                  </a:txBody>
                  <a:tcPr marL="68580" marR="68580" marT="34290" marB="34290"/>
                </a:tc>
                <a:tc>
                  <a:txBody>
                    <a:bodyPr/>
                    <a:lstStyle/>
                    <a:p>
                      <a:pPr algn="ctr"/>
                      <a:r>
                        <a:rPr lang="fr-FR" sz="2400" dirty="0"/>
                        <a:t>2</a:t>
                      </a:r>
                      <a:r>
                        <a:rPr lang="fr-FR" sz="2400" dirty="0">
                          <a:solidFill>
                            <a:srgbClr val="FFC000"/>
                          </a:solidFill>
                        </a:rPr>
                        <a:t>♦</a:t>
                      </a:r>
                      <a:endParaRPr lang="fr-FR" sz="2400" dirty="0"/>
                    </a:p>
                  </a:txBody>
                  <a:tcPr marL="68580" marR="68580" marT="34290" marB="34290"/>
                </a:tc>
                <a:extLst>
                  <a:ext uri="{0D108BD9-81ED-4DB2-BD59-A6C34878D82A}">
                    <a16:rowId xmlns:a16="http://schemas.microsoft.com/office/drawing/2014/main" val="10001"/>
                  </a:ext>
                </a:extLst>
              </a:tr>
              <a:tr h="418739">
                <a:tc>
                  <a:txBody>
                    <a:bodyPr/>
                    <a:lstStyle/>
                    <a:p>
                      <a:pPr algn="ctr"/>
                      <a:r>
                        <a:rPr lang="fr-FR" sz="2400" dirty="0"/>
                        <a:t>2</a:t>
                      </a:r>
                      <a:r>
                        <a:rPr lang="fr-FR" sz="2400" dirty="0">
                          <a:solidFill>
                            <a:schemeClr val="tx1"/>
                          </a:solidFill>
                        </a:rPr>
                        <a:t>♠</a:t>
                      </a:r>
                      <a:endParaRPr lang="fr-FR" sz="2400" dirty="0"/>
                    </a:p>
                  </a:txBody>
                  <a:tcPr marL="68580" marR="68580" marT="34290" marB="34290"/>
                </a:tc>
                <a:tc>
                  <a:txBody>
                    <a:bodyPr/>
                    <a:lstStyle/>
                    <a:p>
                      <a:pPr algn="ctr"/>
                      <a:r>
                        <a:rPr lang="fr-FR" sz="2400" dirty="0"/>
                        <a:t>3</a:t>
                      </a:r>
                      <a:r>
                        <a:rPr lang="fr-FR" sz="2400" dirty="0">
                          <a:solidFill>
                            <a:srgbClr val="FF0000"/>
                          </a:solidFill>
                        </a:rPr>
                        <a:t>♥</a:t>
                      </a:r>
                      <a:endParaRPr lang="fr-FR" sz="240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7178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493623"/>
            <a:ext cx="8730049" cy="5042644"/>
          </a:xfrm>
        </p:spPr>
        <p:txBody>
          <a:bodyPr>
            <a:normAutofit/>
          </a:bodyPr>
          <a:lstStyle/>
          <a:p>
            <a:pPr algn="l"/>
            <a:r>
              <a:rPr lang="fr-FR" dirty="0"/>
              <a:t>Si la première couleur de l’ouvreur était une mineure, l’ouverture ne promettait que trois cartes. L’annonce du bicolore cher montre maintenant que l’ouvreur possède cinq cartes dans sa première couleur. Ce n’est donc qu’à la suite de cette enchère que le répondant peut découvrir qu’il possède un fit dans la couleur d’ouverture.</a:t>
            </a:r>
          </a:p>
          <a:p>
            <a:pPr algn="l"/>
            <a:r>
              <a:rPr lang="fr-FR" dirty="0"/>
              <a:t>Notez bien la différence entre ces deux séquences :</a:t>
            </a:r>
          </a:p>
          <a:p>
            <a:pPr algn="l"/>
            <a:r>
              <a:rPr lang="fr-FR" dirty="0">
                <a:solidFill>
                  <a:srgbClr val="FF0000"/>
                </a:solidFill>
              </a:rPr>
              <a:t>	</a:t>
            </a:r>
            <a:endParaRPr lang="fr-FR" b="1" dirty="0"/>
          </a:p>
          <a:p>
            <a:pPr algn="l"/>
            <a:r>
              <a:rPr lang="fr-FR" dirty="0"/>
              <a:t>	</a:t>
            </a:r>
          </a:p>
          <a:p>
            <a:pPr algn="l"/>
            <a:r>
              <a:rPr lang="fr-FR" dirty="0"/>
              <a:t>	</a:t>
            </a:r>
          </a:p>
          <a:p>
            <a:pPr algn="l"/>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987048034"/>
              </p:ext>
            </p:extLst>
          </p:nvPr>
        </p:nvGraphicFramePr>
        <p:xfrm>
          <a:off x="355752" y="4224466"/>
          <a:ext cx="1383730" cy="112014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000" dirty="0"/>
                        <a:t>1</a:t>
                      </a:r>
                      <a:r>
                        <a:rPr lang="fr-FR" sz="2000" dirty="0">
                          <a:solidFill>
                            <a:srgbClr val="FF0000"/>
                          </a:solidFill>
                        </a:rPr>
                        <a:t>♥</a:t>
                      </a:r>
                      <a:endParaRPr lang="fr-FR" sz="2000" dirty="0"/>
                    </a:p>
                  </a:txBody>
                  <a:tcPr marL="68580" marR="68580" marT="34290" marB="34290"/>
                </a:tc>
                <a:tc>
                  <a:txBody>
                    <a:bodyPr/>
                    <a:lstStyle/>
                    <a:p>
                      <a:pPr algn="ctr"/>
                      <a:r>
                        <a:rPr lang="fr-FR" sz="2000" dirty="0"/>
                        <a:t>2</a:t>
                      </a:r>
                      <a:r>
                        <a:rPr lang="fr-FR" sz="2000" dirty="0">
                          <a:solidFill>
                            <a:srgbClr val="00B050"/>
                          </a:solidFill>
                        </a:rPr>
                        <a:t>♣</a:t>
                      </a:r>
                      <a:endParaRPr lang="fr-FR" sz="20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2000" dirty="0">
                          <a:solidFill>
                            <a:schemeClr val="dk1"/>
                          </a:solidFill>
                        </a:rPr>
                        <a:t>2</a:t>
                      </a:r>
                      <a:r>
                        <a:rPr lang="fr-FR" sz="2000" dirty="0">
                          <a:solidFill>
                            <a:schemeClr val="tx1"/>
                          </a:solidFill>
                        </a:rPr>
                        <a:t>♠</a:t>
                      </a:r>
                      <a:endParaRPr lang="fr-FR" sz="20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dk1"/>
                          </a:solidFill>
                        </a:rPr>
                        <a:t>3</a:t>
                      </a:r>
                      <a:r>
                        <a:rPr lang="fr-FR" sz="2000" dirty="0">
                          <a:solidFill>
                            <a:srgbClr val="FF0000"/>
                          </a:solidFill>
                        </a:rPr>
                        <a:t>♥</a:t>
                      </a:r>
                      <a:endParaRPr lang="fr-FR" sz="20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3858987981"/>
              </p:ext>
            </p:extLst>
          </p:nvPr>
        </p:nvGraphicFramePr>
        <p:xfrm>
          <a:off x="355752" y="5449042"/>
          <a:ext cx="1383730" cy="112014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000" dirty="0"/>
                        <a:t>1</a:t>
                      </a:r>
                      <a:r>
                        <a:rPr lang="fr-FR" sz="2000" dirty="0">
                          <a:solidFill>
                            <a:srgbClr val="00B050"/>
                          </a:solidFill>
                        </a:rPr>
                        <a:t>♣</a:t>
                      </a:r>
                      <a:endParaRPr lang="fr-FR" sz="2000" dirty="0"/>
                    </a:p>
                  </a:txBody>
                  <a:tcPr marL="68580" marR="68580" marT="34290" marB="34290"/>
                </a:tc>
                <a:tc>
                  <a:txBody>
                    <a:bodyPr/>
                    <a:lstStyle/>
                    <a:p>
                      <a:pPr algn="ctr"/>
                      <a:r>
                        <a:rPr lang="fr-FR" sz="2000" dirty="0">
                          <a:solidFill>
                            <a:schemeClr val="dk1"/>
                          </a:solidFill>
                        </a:rPr>
                        <a:t>1</a:t>
                      </a:r>
                      <a:r>
                        <a:rPr lang="fr-FR" sz="2000" dirty="0">
                          <a:solidFill>
                            <a:schemeClr val="tx1"/>
                          </a:solidFill>
                        </a:rPr>
                        <a:t>♠</a:t>
                      </a:r>
                      <a:endParaRPr lang="fr-FR" sz="20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2000" dirty="0">
                          <a:solidFill>
                            <a:schemeClr val="dk1"/>
                          </a:solidFill>
                        </a:rPr>
                        <a:t>2</a:t>
                      </a:r>
                      <a:r>
                        <a:rPr lang="fr-FR" sz="2000" dirty="0">
                          <a:solidFill>
                            <a:srgbClr val="FFC000"/>
                          </a:solidFill>
                        </a:rPr>
                        <a:t>♦</a:t>
                      </a:r>
                      <a:endParaRPr lang="fr-FR" sz="2000" dirty="0"/>
                    </a:p>
                  </a:txBody>
                  <a:tcPr marL="68580" marR="68580" marT="34290" marB="34290"/>
                </a:tc>
                <a:tc>
                  <a:txBody>
                    <a:bodyPr/>
                    <a:lstStyle/>
                    <a:p>
                      <a:pPr algn="ctr"/>
                      <a:r>
                        <a:rPr lang="fr-FR" sz="2000" dirty="0">
                          <a:solidFill>
                            <a:schemeClr val="dk1"/>
                          </a:solidFill>
                        </a:rPr>
                        <a:t>3</a:t>
                      </a:r>
                      <a:r>
                        <a:rPr lang="fr-FR" sz="2000" dirty="0">
                          <a:solidFill>
                            <a:srgbClr val="00B050"/>
                          </a:solidFill>
                        </a:rPr>
                        <a:t>♣</a:t>
                      </a:r>
                      <a:endParaRPr lang="fr-FR" sz="2000" dirty="0"/>
                    </a:p>
                  </a:txBody>
                  <a:tcPr marL="68580" marR="68580" marT="34290" marB="34290"/>
                </a:tc>
                <a:extLst>
                  <a:ext uri="{0D108BD9-81ED-4DB2-BD59-A6C34878D82A}">
                    <a16:rowId xmlns:a16="http://schemas.microsoft.com/office/drawing/2014/main" val="10002"/>
                  </a:ext>
                </a:extLst>
              </a:tr>
            </a:tbl>
          </a:graphicData>
        </a:graphic>
      </p:graphicFrame>
      <p:sp>
        <p:nvSpPr>
          <p:cNvPr id="5" name="ZoneTexte 4"/>
          <p:cNvSpPr txBox="1"/>
          <p:nvPr/>
        </p:nvSpPr>
        <p:spPr>
          <a:xfrm>
            <a:off x="1965443" y="4224466"/>
            <a:ext cx="6937601" cy="707886"/>
          </a:xfrm>
          <a:prstGeom prst="rect">
            <a:avLst/>
          </a:prstGeom>
          <a:noFill/>
        </p:spPr>
        <p:txBody>
          <a:bodyPr wrap="square" rtlCol="0">
            <a:spAutoFit/>
          </a:bodyPr>
          <a:lstStyle/>
          <a:p>
            <a:r>
              <a:rPr lang="fr-FR" sz="2000" dirty="0"/>
              <a:t>Nord a un fit à Cœur qu’il connaissait dès l’ouverture, mais il était trop fort pour un soutien direct à 4</a:t>
            </a:r>
            <a:r>
              <a:rPr lang="fr-FR" sz="2000" dirty="0">
                <a:solidFill>
                  <a:srgbClr val="FF0000"/>
                </a:solidFill>
              </a:rPr>
              <a:t>♥</a:t>
            </a:r>
            <a:r>
              <a:rPr lang="fr-FR" sz="2000" dirty="0"/>
              <a:t>.</a:t>
            </a:r>
          </a:p>
        </p:txBody>
      </p:sp>
      <p:sp>
        <p:nvSpPr>
          <p:cNvPr id="16" name="ZoneTexte 15"/>
          <p:cNvSpPr txBox="1"/>
          <p:nvPr/>
        </p:nvSpPr>
        <p:spPr>
          <a:xfrm>
            <a:off x="1965443" y="5364377"/>
            <a:ext cx="6937601" cy="707886"/>
          </a:xfrm>
          <a:prstGeom prst="rect">
            <a:avLst/>
          </a:prstGeom>
          <a:noFill/>
        </p:spPr>
        <p:txBody>
          <a:bodyPr wrap="square" rtlCol="0">
            <a:spAutoFit/>
          </a:bodyPr>
          <a:lstStyle/>
          <a:p>
            <a:r>
              <a:rPr lang="fr-FR" sz="2000" dirty="0"/>
              <a:t>Nord a découvert le fit à Trèfle quand l’ouvreur a déclaré 2</a:t>
            </a:r>
            <a:r>
              <a:rPr lang="fr-FR" sz="2000" dirty="0">
                <a:solidFill>
                  <a:srgbClr val="FFC000"/>
                </a:solidFill>
              </a:rPr>
              <a:t>♦</a:t>
            </a:r>
            <a:r>
              <a:rPr lang="fr-FR" sz="2000" dirty="0"/>
              <a:t>, promettant  cinq cartes à Trèfle et quatre cartes à Carreau.</a:t>
            </a:r>
          </a:p>
        </p:txBody>
      </p:sp>
      <p:sp>
        <p:nvSpPr>
          <p:cNvPr id="3" name="Titre 1">
            <a:extLst>
              <a:ext uri="{FF2B5EF4-FFF2-40B4-BE49-F238E27FC236}">
                <a16:creationId xmlns:a16="http://schemas.microsoft.com/office/drawing/2014/main" id="{D8138B52-98A0-5F30-0DBD-5CFF4D6D8F7C}"/>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IV – Le répondant soutient la première couleur de l’ouvreur</a:t>
            </a:r>
          </a:p>
        </p:txBody>
      </p:sp>
    </p:spTree>
    <p:extLst>
      <p:ext uri="{BB962C8B-B14F-4D97-AF65-F5344CB8AC3E}">
        <p14:creationId xmlns:p14="http://schemas.microsoft.com/office/powerpoint/2010/main" val="176226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 calcmode="lin" valueType="num">
                                      <p:cBhvr additive="base">
                                        <p:cTn id="12"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493623"/>
            <a:ext cx="8730049" cy="5202602"/>
          </a:xfrm>
        </p:spPr>
        <p:txBody>
          <a:bodyPr>
            <a:normAutofit/>
          </a:bodyPr>
          <a:lstStyle/>
          <a:p>
            <a:pPr algn="l"/>
            <a:r>
              <a:rPr lang="fr-FR" dirty="0"/>
              <a:t>Si le répondant est </a:t>
            </a:r>
            <a:r>
              <a:rPr lang="fr-FR" dirty="0" err="1"/>
              <a:t>fitté</a:t>
            </a:r>
            <a:r>
              <a:rPr lang="fr-FR" dirty="0"/>
              <a:t> dans la mineure d’ouverture et a les moyens de jouer la manche ou le chelem, il donne un soutien forcing au palier de 3.</a:t>
            </a:r>
          </a:p>
          <a:p>
            <a:pPr algn="l"/>
            <a:r>
              <a:rPr lang="fr-FR" dirty="0"/>
              <a:t>	</a:t>
            </a:r>
          </a:p>
          <a:p>
            <a:pPr algn="l"/>
            <a:r>
              <a:rPr lang="fr-FR" dirty="0">
                <a:solidFill>
                  <a:srgbClr val="FF0000"/>
                </a:solidFill>
              </a:rPr>
              <a:t>	</a:t>
            </a:r>
            <a:endParaRPr lang="fr-FR" b="1" dirty="0"/>
          </a:p>
          <a:p>
            <a:pPr algn="l"/>
            <a:r>
              <a:rPr lang="fr-FR" dirty="0"/>
              <a:t>	</a:t>
            </a:r>
          </a:p>
          <a:p>
            <a:pPr algn="l"/>
            <a:r>
              <a:rPr lang="fr-FR" dirty="0"/>
              <a:t>	</a:t>
            </a:r>
          </a:p>
          <a:p>
            <a:pPr algn="l"/>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392493526"/>
              </p:ext>
            </p:extLst>
          </p:nvPr>
        </p:nvGraphicFramePr>
        <p:xfrm>
          <a:off x="240956" y="2777490"/>
          <a:ext cx="1705354" cy="1303020"/>
        </p:xfrm>
        <a:graphic>
          <a:graphicData uri="http://schemas.openxmlformats.org/drawingml/2006/table">
            <a:tbl>
              <a:tblPr firstRow="1" bandRow="1">
                <a:tableStyleId>{5C22544A-7EE6-4342-B048-85BDC9FD1C3A}</a:tableStyleId>
              </a:tblPr>
              <a:tblGrid>
                <a:gridCol w="852677">
                  <a:extLst>
                    <a:ext uri="{9D8B030D-6E8A-4147-A177-3AD203B41FA5}">
                      <a16:colId xmlns:a16="http://schemas.microsoft.com/office/drawing/2014/main" val="20000"/>
                    </a:ext>
                  </a:extLst>
                </a:gridCol>
                <a:gridCol w="852677">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a:t>
                      </a:r>
                      <a:r>
                        <a:rPr lang="fr-FR" sz="2400" dirty="0">
                          <a:solidFill>
                            <a:srgbClr val="00B050"/>
                          </a:solidFill>
                        </a:rPr>
                        <a:t>♣</a:t>
                      </a:r>
                      <a:endParaRPr lang="fr-FR" sz="2400" dirty="0"/>
                    </a:p>
                  </a:txBody>
                  <a:tcPr marL="68580" marR="68580" marT="34290" marB="34290"/>
                </a:tc>
                <a:tc>
                  <a:txBody>
                    <a:bodyPr/>
                    <a:lstStyle/>
                    <a:p>
                      <a:pPr algn="ctr"/>
                      <a:r>
                        <a:rPr lang="fr-FR" sz="2400" dirty="0"/>
                        <a:t>1</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dk1"/>
                          </a:solidFill>
                        </a:rPr>
                        <a:t>2</a:t>
                      </a:r>
                      <a:r>
                        <a:rPr lang="fr-FR" sz="2400" dirty="0">
                          <a:solidFill>
                            <a:srgbClr val="FF0000"/>
                          </a:solidFill>
                        </a:rPr>
                        <a:t>♥</a:t>
                      </a:r>
                      <a:endParaRPr lang="fr-FR" sz="2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t>3</a:t>
                      </a:r>
                      <a:r>
                        <a:rPr lang="fr-FR" sz="2400" dirty="0">
                          <a:solidFill>
                            <a:srgbClr val="00B050"/>
                          </a:solidFill>
                        </a:rPr>
                        <a:t>♣</a:t>
                      </a: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5" name="ZoneTexte 4"/>
          <p:cNvSpPr txBox="1"/>
          <p:nvPr/>
        </p:nvSpPr>
        <p:spPr>
          <a:xfrm>
            <a:off x="3860800" y="2815802"/>
            <a:ext cx="4938258" cy="707886"/>
          </a:xfrm>
          <a:prstGeom prst="rect">
            <a:avLst/>
          </a:prstGeom>
          <a:noFill/>
        </p:spPr>
        <p:txBody>
          <a:bodyPr wrap="square" rtlCol="0">
            <a:spAutoFit/>
          </a:bodyPr>
          <a:lstStyle/>
          <a:p>
            <a:r>
              <a:rPr lang="fr-FR" sz="2000" dirty="0"/>
              <a:t>Avec 12 points HLD, Nord a les moyens de jouer au moins cinq Trèfles et peut-être six.</a:t>
            </a:r>
          </a:p>
        </p:txBody>
      </p:sp>
      <p:sp>
        <p:nvSpPr>
          <p:cNvPr id="16" name="ZoneTexte 15"/>
          <p:cNvSpPr txBox="1"/>
          <p:nvPr/>
        </p:nvSpPr>
        <p:spPr>
          <a:xfrm>
            <a:off x="206976" y="5185925"/>
            <a:ext cx="8730049" cy="1569660"/>
          </a:xfrm>
          <a:prstGeom prst="rect">
            <a:avLst/>
          </a:prstGeom>
          <a:noFill/>
        </p:spPr>
        <p:txBody>
          <a:bodyPr wrap="square" rtlCol="0">
            <a:spAutoFit/>
          </a:bodyPr>
          <a:lstStyle/>
          <a:p>
            <a:r>
              <a:rPr lang="fr-FR" sz="2400" dirty="0"/>
              <a:t>L’ouvreur doit pourtant garder à l’esprit qu’il est souvent plus facile de jouer 3SA que 5</a:t>
            </a:r>
            <a:r>
              <a:rPr lang="fr-FR" sz="2400" dirty="0">
                <a:solidFill>
                  <a:srgbClr val="00B050"/>
                </a:solidFill>
              </a:rPr>
              <a:t>♣</a:t>
            </a:r>
            <a:r>
              <a:rPr lang="fr-FR" sz="2400" dirty="0"/>
              <a:t>. S’il est minimum de son bicolore cher et qu’il possède un arrêt dans la quatrième couleur, il vaut mieux déclarer 3SA. </a:t>
            </a:r>
          </a:p>
        </p:txBody>
      </p:sp>
      <p:sp>
        <p:nvSpPr>
          <p:cNvPr id="9" name="Rectangle à coins arrondis 8"/>
          <p:cNvSpPr/>
          <p:nvPr/>
        </p:nvSpPr>
        <p:spPr>
          <a:xfrm>
            <a:off x="2141043" y="2782413"/>
            <a:ext cx="1525024" cy="125001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R 10 6 4</a:t>
            </a:r>
          </a:p>
          <a:p>
            <a:r>
              <a:rPr lang="fr-FR" sz="2000" dirty="0">
                <a:solidFill>
                  <a:srgbClr val="FF0000"/>
                </a:solidFill>
              </a:rPr>
              <a:t>♥ </a:t>
            </a:r>
            <a:r>
              <a:rPr lang="fr-FR" sz="2000" b="1" dirty="0">
                <a:solidFill>
                  <a:schemeClr val="tx1"/>
                </a:solidFill>
              </a:rPr>
              <a:t>D 7 4</a:t>
            </a:r>
            <a:br>
              <a:rPr lang="fr-FR" sz="2000" b="1" dirty="0">
                <a:solidFill>
                  <a:schemeClr val="tx1"/>
                </a:solidFill>
              </a:rPr>
            </a:br>
            <a:r>
              <a:rPr lang="fr-FR" sz="2000" dirty="0">
                <a:solidFill>
                  <a:srgbClr val="FFC000"/>
                </a:solidFill>
              </a:rPr>
              <a:t>♦ </a:t>
            </a:r>
            <a:r>
              <a:rPr lang="fr-FR" sz="2000" b="1" dirty="0">
                <a:solidFill>
                  <a:schemeClr val="tx1"/>
                </a:solidFill>
              </a:rPr>
              <a:t>8 4</a:t>
            </a:r>
          </a:p>
          <a:p>
            <a:r>
              <a:rPr lang="fr-FR" sz="2000" dirty="0">
                <a:solidFill>
                  <a:srgbClr val="00B050"/>
                </a:solidFill>
              </a:rPr>
              <a:t>♣ </a:t>
            </a:r>
            <a:r>
              <a:rPr lang="fr-FR" sz="2000" b="1" dirty="0">
                <a:solidFill>
                  <a:schemeClr val="tx1"/>
                </a:solidFill>
              </a:rPr>
              <a:t>R V 9 6</a:t>
            </a:r>
            <a:endParaRPr lang="fr-FR" sz="2000" dirty="0">
              <a:solidFill>
                <a:schemeClr val="tx1"/>
              </a:solidFill>
            </a:endParaRPr>
          </a:p>
        </p:txBody>
      </p:sp>
      <p:sp>
        <p:nvSpPr>
          <p:cNvPr id="3" name="Rectangle à coins arrondis 2"/>
          <p:cNvSpPr/>
          <p:nvPr/>
        </p:nvSpPr>
        <p:spPr>
          <a:xfrm>
            <a:off x="1298122" y="4285944"/>
            <a:ext cx="6782480" cy="74121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Le soutien de la mineure d’ouverture après un bicolore cher promet au moins 11 points HLD.</a:t>
            </a:r>
          </a:p>
        </p:txBody>
      </p:sp>
      <p:sp>
        <p:nvSpPr>
          <p:cNvPr id="7" name="Titre 1">
            <a:extLst>
              <a:ext uri="{FF2B5EF4-FFF2-40B4-BE49-F238E27FC236}">
                <a16:creationId xmlns:a16="http://schemas.microsoft.com/office/drawing/2014/main" id="{9DCA8E66-9E90-D1EB-CD9B-637343CFCEFF}"/>
              </a:ext>
            </a:extLst>
          </p:cNvPr>
          <p:cNvSpPr txBox="1">
            <a:spLocks/>
          </p:cNvSpPr>
          <p:nvPr/>
        </p:nvSpPr>
        <p:spPr>
          <a:xfrm>
            <a:off x="1143000" y="161775"/>
            <a:ext cx="6858000" cy="10948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dirty="0">
                <a:latin typeface="+mn-lt"/>
              </a:rPr>
              <a:t>IV – Le répondant soutient la première couleur de l’ouvreur</a:t>
            </a:r>
          </a:p>
        </p:txBody>
      </p:sp>
    </p:spTree>
    <p:extLst>
      <p:ext uri="{BB962C8B-B14F-4D97-AF65-F5344CB8AC3E}">
        <p14:creationId xmlns:p14="http://schemas.microsoft.com/office/powerpoint/2010/main" val="52813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9"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ous-titre 2"/>
          <p:cNvSpPr txBox="1">
            <a:spLocks/>
          </p:cNvSpPr>
          <p:nvPr/>
        </p:nvSpPr>
        <p:spPr>
          <a:xfrm>
            <a:off x="172995" y="1027657"/>
            <a:ext cx="8730049" cy="561021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t>Quelle est votre troisième enchère en Sud ? Justifiez-la</a:t>
            </a:r>
          </a:p>
          <a:p>
            <a:pPr algn="l"/>
            <a:endParaRPr lang="fr-FR" sz="1800" dirty="0"/>
          </a:p>
          <a:p>
            <a:pPr algn="l"/>
            <a:endParaRPr lang="fr-FR" sz="1800" dirty="0"/>
          </a:p>
          <a:p>
            <a:pPr algn="l"/>
            <a:r>
              <a:rPr lang="fr-FR" sz="1800" dirty="0"/>
              <a:t>		</a:t>
            </a:r>
          </a:p>
          <a:p>
            <a:pPr algn="l"/>
            <a:endParaRPr lang="fr-FR" sz="1800" dirty="0"/>
          </a:p>
          <a:p>
            <a:pPr algn="l"/>
            <a:endParaRPr lang="fr-FR" sz="1800" dirty="0"/>
          </a:p>
          <a:p>
            <a:pPr algn="l"/>
            <a:endParaRPr lang="fr-FR" sz="1800" dirty="0"/>
          </a:p>
        </p:txBody>
      </p:sp>
      <p:sp>
        <p:nvSpPr>
          <p:cNvPr id="2" name="Titre 1"/>
          <p:cNvSpPr>
            <a:spLocks noGrp="1"/>
          </p:cNvSpPr>
          <p:nvPr>
            <p:ph type="ctrTitle"/>
          </p:nvPr>
        </p:nvSpPr>
        <p:spPr>
          <a:xfrm>
            <a:off x="1042222" y="340370"/>
            <a:ext cx="6858000" cy="461866"/>
          </a:xfrm>
        </p:spPr>
        <p:txBody>
          <a:bodyPr>
            <a:noAutofit/>
          </a:bodyPr>
          <a:lstStyle/>
          <a:p>
            <a:r>
              <a:rPr lang="fr-FR" sz="3000" dirty="0">
                <a:latin typeface="+mn-lt"/>
              </a:rPr>
              <a:t>Exercice 4</a:t>
            </a:r>
          </a:p>
        </p:txBody>
      </p:sp>
      <p:sp>
        <p:nvSpPr>
          <p:cNvPr id="13" name="ZoneTexte 12"/>
          <p:cNvSpPr txBox="1"/>
          <p:nvPr/>
        </p:nvSpPr>
        <p:spPr>
          <a:xfrm>
            <a:off x="4540552" y="1768613"/>
            <a:ext cx="4431821" cy="1015663"/>
          </a:xfrm>
          <a:prstGeom prst="rect">
            <a:avLst/>
          </a:prstGeom>
          <a:noFill/>
        </p:spPr>
        <p:txBody>
          <a:bodyPr wrap="square" rtlCol="0">
            <a:spAutoFit/>
          </a:bodyPr>
          <a:lstStyle/>
          <a:p>
            <a:r>
              <a:rPr lang="fr-FR" sz="2000" dirty="0"/>
              <a:t>Avec un bon arrêt à Carreau et une force minimum pour un bicolore cher, 3SA sera plus facile à jouer que 5</a:t>
            </a:r>
            <a:r>
              <a:rPr lang="fr-FR" sz="2000" dirty="0">
                <a:solidFill>
                  <a:srgbClr val="00B050"/>
                </a:solidFill>
              </a:rPr>
              <a:t>♣</a:t>
            </a:r>
            <a:endParaRPr lang="fr-FR" sz="2000" dirty="0"/>
          </a:p>
        </p:txBody>
      </p:sp>
      <p:graphicFrame>
        <p:nvGraphicFramePr>
          <p:cNvPr id="14" name="Tableau 13"/>
          <p:cNvGraphicFramePr>
            <a:graphicFrameLocks noGrp="1"/>
          </p:cNvGraphicFramePr>
          <p:nvPr>
            <p:extLst>
              <p:ext uri="{D42A27DB-BD31-4B8C-83A1-F6EECF244321}">
                <p14:modId xmlns:p14="http://schemas.microsoft.com/office/powerpoint/2010/main" val="4244820989"/>
              </p:ext>
            </p:extLst>
          </p:nvPr>
        </p:nvGraphicFramePr>
        <p:xfrm>
          <a:off x="2043925" y="1764787"/>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00B05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3</a:t>
                      </a:r>
                      <a:r>
                        <a:rPr lang="fr-FR" sz="2000" dirty="0">
                          <a:solidFill>
                            <a:srgbClr val="00B050"/>
                          </a:solidFill>
                        </a:rPr>
                        <a:t>♣</a:t>
                      </a:r>
                      <a:endParaRPr lang="fr-FR" sz="2000" dirty="0"/>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4045301674"/>
              </p:ext>
            </p:extLst>
          </p:nvPr>
        </p:nvGraphicFramePr>
        <p:xfrm>
          <a:off x="1974595" y="3380090"/>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00B05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3</a:t>
                      </a:r>
                      <a:r>
                        <a:rPr lang="fr-FR" sz="2000" dirty="0">
                          <a:solidFill>
                            <a:srgbClr val="00B050"/>
                          </a:solidFill>
                        </a:rPr>
                        <a:t>♣</a:t>
                      </a:r>
                      <a:endParaRPr lang="fr-FR" sz="2000" dirty="0"/>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1093536238"/>
              </p:ext>
            </p:extLst>
          </p:nvPr>
        </p:nvGraphicFramePr>
        <p:xfrm>
          <a:off x="2006263" y="5101115"/>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FFC00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3</a:t>
                      </a:r>
                      <a:r>
                        <a:rPr lang="fr-FR" sz="2000" dirty="0">
                          <a:solidFill>
                            <a:srgbClr val="FFC000"/>
                          </a:solidFill>
                        </a:rPr>
                        <a:t>♦</a:t>
                      </a:r>
                      <a:endParaRPr lang="fr-FR" sz="2000" dirty="0"/>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sp>
        <p:nvSpPr>
          <p:cNvPr id="18" name="Rectangle à coins arrondis 17"/>
          <p:cNvSpPr/>
          <p:nvPr/>
        </p:nvSpPr>
        <p:spPr>
          <a:xfrm>
            <a:off x="3684066" y="1879462"/>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3SA</a:t>
            </a:r>
            <a:endParaRPr lang="fr-FR" sz="2000" dirty="0">
              <a:solidFill>
                <a:schemeClr val="tx1"/>
              </a:solidFill>
            </a:endParaRPr>
          </a:p>
        </p:txBody>
      </p:sp>
      <p:sp>
        <p:nvSpPr>
          <p:cNvPr id="19" name="Rectangle à coins arrondis 18"/>
          <p:cNvSpPr/>
          <p:nvPr/>
        </p:nvSpPr>
        <p:spPr>
          <a:xfrm>
            <a:off x="3614735" y="3380090"/>
            <a:ext cx="783119"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4SA</a:t>
            </a:r>
            <a:endParaRPr lang="fr-FR" sz="2000" dirty="0"/>
          </a:p>
        </p:txBody>
      </p:sp>
      <p:sp>
        <p:nvSpPr>
          <p:cNvPr id="20" name="Rectangle à coins arrondis 19"/>
          <p:cNvSpPr/>
          <p:nvPr/>
        </p:nvSpPr>
        <p:spPr>
          <a:xfrm>
            <a:off x="3646403" y="5110785"/>
            <a:ext cx="783117"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5</a:t>
            </a:r>
            <a:r>
              <a:rPr lang="fr-FR" sz="2000" dirty="0">
                <a:solidFill>
                  <a:srgbClr val="FFC000"/>
                </a:solidFill>
              </a:rPr>
              <a:t> ♦</a:t>
            </a:r>
            <a:endParaRPr lang="fr-FR" sz="2000" dirty="0"/>
          </a:p>
        </p:txBody>
      </p:sp>
      <p:sp>
        <p:nvSpPr>
          <p:cNvPr id="21" name="ZoneTexte 20"/>
          <p:cNvSpPr txBox="1"/>
          <p:nvPr/>
        </p:nvSpPr>
        <p:spPr>
          <a:xfrm>
            <a:off x="4471223" y="3380089"/>
            <a:ext cx="4560026" cy="1323439"/>
          </a:xfrm>
          <a:prstGeom prst="rect">
            <a:avLst/>
          </a:prstGeom>
          <a:noFill/>
        </p:spPr>
        <p:txBody>
          <a:bodyPr wrap="square" rtlCol="0">
            <a:spAutoFit/>
          </a:bodyPr>
          <a:lstStyle/>
          <a:p>
            <a:r>
              <a:rPr lang="fr-FR" sz="2000" dirty="0"/>
              <a:t>La main vaut 23 points HLD et Nord en a promis au moins 11. 6</a:t>
            </a:r>
            <a:r>
              <a:rPr lang="fr-FR" sz="2000" dirty="0">
                <a:solidFill>
                  <a:srgbClr val="00B050"/>
                </a:solidFill>
              </a:rPr>
              <a:t>♣</a:t>
            </a:r>
            <a:r>
              <a:rPr lang="fr-FR" sz="2000" dirty="0"/>
              <a:t> et peut-être même 7</a:t>
            </a:r>
            <a:r>
              <a:rPr lang="fr-FR" sz="2000" dirty="0">
                <a:solidFill>
                  <a:srgbClr val="00B050"/>
                </a:solidFill>
              </a:rPr>
              <a:t>♣</a:t>
            </a:r>
            <a:r>
              <a:rPr lang="fr-FR" sz="2000" dirty="0"/>
              <a:t> sont envisageables et il faut poser le </a:t>
            </a:r>
            <a:r>
              <a:rPr lang="fr-FR" sz="2000" dirty="0" err="1"/>
              <a:t>Blackwood</a:t>
            </a:r>
            <a:endParaRPr lang="fr-FR" sz="2000" dirty="0"/>
          </a:p>
        </p:txBody>
      </p:sp>
      <p:sp>
        <p:nvSpPr>
          <p:cNvPr id="22" name="ZoneTexte 21"/>
          <p:cNvSpPr txBox="1"/>
          <p:nvPr/>
        </p:nvSpPr>
        <p:spPr>
          <a:xfrm>
            <a:off x="4502890" y="5101115"/>
            <a:ext cx="4560027" cy="707886"/>
          </a:xfrm>
          <a:prstGeom prst="rect">
            <a:avLst/>
          </a:prstGeom>
          <a:noFill/>
        </p:spPr>
        <p:txBody>
          <a:bodyPr wrap="square" rtlCol="0">
            <a:spAutoFit/>
          </a:bodyPr>
          <a:lstStyle/>
          <a:p>
            <a:r>
              <a:rPr lang="fr-FR" sz="2000" dirty="0"/>
              <a:t>Un bicolore cher minimum et pas d’arrêt Trèfle pour jouer 3SA</a:t>
            </a:r>
          </a:p>
        </p:txBody>
      </p:sp>
      <p:sp>
        <p:nvSpPr>
          <p:cNvPr id="23" name="Rectangle à coins arrondis 22"/>
          <p:cNvSpPr/>
          <p:nvPr/>
        </p:nvSpPr>
        <p:spPr>
          <a:xfrm>
            <a:off x="172995" y="5103928"/>
            <a:ext cx="1705062" cy="138819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D 5</a:t>
            </a:r>
            <a:br>
              <a:rPr lang="fr-FR" sz="2000" b="1" dirty="0"/>
            </a:br>
            <a:r>
              <a:rPr lang="fr-FR" sz="2000" dirty="0">
                <a:solidFill>
                  <a:srgbClr val="FF0000"/>
                </a:solidFill>
              </a:rPr>
              <a:t>♥ </a:t>
            </a:r>
            <a:r>
              <a:rPr lang="fr-FR" sz="2000" b="1" dirty="0">
                <a:solidFill>
                  <a:schemeClr val="tx1"/>
                </a:solidFill>
              </a:rPr>
              <a:t>A D V 9</a:t>
            </a:r>
            <a:br>
              <a:rPr lang="fr-FR" sz="2000" b="1" dirty="0"/>
            </a:br>
            <a:r>
              <a:rPr lang="fr-FR" sz="2000" dirty="0">
                <a:solidFill>
                  <a:srgbClr val="FFC000"/>
                </a:solidFill>
              </a:rPr>
              <a:t>♦ </a:t>
            </a:r>
            <a:r>
              <a:rPr lang="fr-FR" sz="2000" b="1" dirty="0">
                <a:solidFill>
                  <a:schemeClr val="dk1"/>
                </a:solidFill>
              </a:rPr>
              <a:t>R D V 8 5 3</a:t>
            </a:r>
            <a:br>
              <a:rPr lang="fr-FR" sz="2000" b="1" dirty="0"/>
            </a:br>
            <a:r>
              <a:rPr lang="fr-FR" sz="2000" dirty="0">
                <a:solidFill>
                  <a:srgbClr val="00B050"/>
                </a:solidFill>
              </a:rPr>
              <a:t>♣ </a:t>
            </a:r>
            <a:r>
              <a:rPr lang="fr-FR" sz="2000" b="1" dirty="0">
                <a:solidFill>
                  <a:schemeClr val="dk1"/>
                </a:solidFill>
              </a:rPr>
              <a:t>V</a:t>
            </a:r>
            <a:endParaRPr lang="fr-FR" sz="2000" dirty="0">
              <a:solidFill>
                <a:srgbClr val="FF0000"/>
              </a:solidFill>
            </a:endParaRPr>
          </a:p>
        </p:txBody>
      </p:sp>
      <p:sp>
        <p:nvSpPr>
          <p:cNvPr id="24" name="Rectangle à coins arrondis 23"/>
          <p:cNvSpPr/>
          <p:nvPr/>
        </p:nvSpPr>
        <p:spPr>
          <a:xfrm>
            <a:off x="210657" y="1768750"/>
            <a:ext cx="1705062" cy="138819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V</a:t>
            </a:r>
            <a:br>
              <a:rPr lang="fr-FR" sz="2000" b="1" dirty="0"/>
            </a:br>
            <a:r>
              <a:rPr lang="fr-FR" sz="2000" dirty="0">
                <a:solidFill>
                  <a:srgbClr val="FF0000"/>
                </a:solidFill>
              </a:rPr>
              <a:t>♥ </a:t>
            </a:r>
            <a:r>
              <a:rPr lang="fr-FR" sz="2000" b="1" dirty="0">
                <a:solidFill>
                  <a:schemeClr val="tx1"/>
                </a:solidFill>
              </a:rPr>
              <a:t>R D 10 6</a:t>
            </a:r>
            <a:br>
              <a:rPr lang="fr-FR" sz="2000" b="1" dirty="0"/>
            </a:br>
            <a:r>
              <a:rPr lang="fr-FR" sz="2000" dirty="0">
                <a:solidFill>
                  <a:srgbClr val="FFC000"/>
                </a:solidFill>
              </a:rPr>
              <a:t>♦ </a:t>
            </a:r>
            <a:r>
              <a:rPr lang="fr-FR" sz="2000" b="1" dirty="0">
                <a:solidFill>
                  <a:schemeClr val="dk1"/>
                </a:solidFill>
              </a:rPr>
              <a:t>R V 10</a:t>
            </a:r>
            <a:br>
              <a:rPr lang="fr-FR" sz="2000" b="1" dirty="0"/>
            </a:br>
            <a:r>
              <a:rPr lang="fr-FR" sz="2000" dirty="0">
                <a:solidFill>
                  <a:srgbClr val="00B050"/>
                </a:solidFill>
              </a:rPr>
              <a:t>♣ </a:t>
            </a:r>
            <a:r>
              <a:rPr lang="fr-FR" sz="2000" b="1" dirty="0">
                <a:solidFill>
                  <a:schemeClr val="dk1"/>
                </a:solidFill>
              </a:rPr>
              <a:t>A D V 10 5</a:t>
            </a:r>
            <a:endParaRPr lang="fr-FR" sz="2000" dirty="0">
              <a:solidFill>
                <a:srgbClr val="FF0000"/>
              </a:solidFill>
            </a:endParaRPr>
          </a:p>
        </p:txBody>
      </p:sp>
      <p:sp>
        <p:nvSpPr>
          <p:cNvPr id="25" name="Rectangle à coins arrondis 24"/>
          <p:cNvSpPr/>
          <p:nvPr/>
        </p:nvSpPr>
        <p:spPr>
          <a:xfrm>
            <a:off x="141327" y="3382366"/>
            <a:ext cx="1705062" cy="138819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R 8</a:t>
            </a:r>
            <a:br>
              <a:rPr lang="fr-FR" sz="2000" b="1" dirty="0"/>
            </a:br>
            <a:r>
              <a:rPr lang="fr-FR" sz="2000" dirty="0">
                <a:solidFill>
                  <a:srgbClr val="FF0000"/>
                </a:solidFill>
              </a:rPr>
              <a:t>♥ </a:t>
            </a:r>
            <a:r>
              <a:rPr lang="fr-FR" sz="2000" b="1" dirty="0">
                <a:solidFill>
                  <a:schemeClr val="tx1"/>
                </a:solidFill>
              </a:rPr>
              <a:t>A R 10 9</a:t>
            </a:r>
            <a:br>
              <a:rPr lang="fr-FR" sz="2000" b="1" dirty="0">
                <a:solidFill>
                  <a:schemeClr val="tx1"/>
                </a:solidFill>
              </a:rPr>
            </a:br>
            <a:r>
              <a:rPr lang="fr-FR" sz="2000" dirty="0">
                <a:solidFill>
                  <a:srgbClr val="FFC000"/>
                </a:solidFill>
              </a:rPr>
              <a:t>♦ </a:t>
            </a:r>
            <a:r>
              <a:rPr lang="fr-FR" sz="2000" b="1" dirty="0">
                <a:solidFill>
                  <a:schemeClr val="dk1"/>
                </a:solidFill>
              </a:rPr>
              <a:t>2</a:t>
            </a:r>
            <a:br>
              <a:rPr lang="fr-FR" sz="2000" b="1" dirty="0"/>
            </a:br>
            <a:r>
              <a:rPr lang="fr-FR" sz="2000" dirty="0">
                <a:solidFill>
                  <a:srgbClr val="00B050"/>
                </a:solidFill>
              </a:rPr>
              <a:t>♣ </a:t>
            </a:r>
            <a:r>
              <a:rPr lang="fr-FR" sz="2000" b="1" dirty="0">
                <a:solidFill>
                  <a:schemeClr val="dk1"/>
                </a:solidFill>
              </a:rPr>
              <a:t>A R V 8 6 3</a:t>
            </a:r>
            <a:endParaRPr lang="fr-FR" sz="2000" dirty="0">
              <a:solidFill>
                <a:srgbClr val="FF0000"/>
              </a:solidFill>
            </a:endParaRPr>
          </a:p>
        </p:txBody>
      </p:sp>
    </p:spTree>
    <p:extLst>
      <p:ext uri="{BB962C8B-B14F-4D97-AF65-F5344CB8AC3E}">
        <p14:creationId xmlns:p14="http://schemas.microsoft.com/office/powerpoint/2010/main" val="278214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par>
                                <p:cTn id="16" presetID="53" presetClass="entr" presetSubtype="16"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53" presetClass="entr" presetSubtype="16"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inVertic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ppt_w</p:attrName>
                                        </p:attrNameLst>
                                      </p:cBhvr>
                                      <p:tavLst>
                                        <p:tav tm="0">
                                          <p:val>
                                            <p:fltVal val="0"/>
                                          </p:val>
                                        </p:tav>
                                        <p:tav tm="100000">
                                          <p:val>
                                            <p:strVal val="#ppt_w"/>
                                          </p:val>
                                        </p:tav>
                                      </p:tavLst>
                                    </p:anim>
                                    <p:anim calcmode="lin" valueType="num">
                                      <p:cBhvr>
                                        <p:cTn id="70" dur="500" fill="hold"/>
                                        <p:tgtEl>
                                          <p:spTgt spid="20"/>
                                        </p:tgtEl>
                                        <p:attrNameLst>
                                          <p:attrName>ppt_h</p:attrName>
                                        </p:attrNameLst>
                                      </p:cBhvr>
                                      <p:tavLst>
                                        <p:tav tm="0">
                                          <p:val>
                                            <p:fltVal val="0"/>
                                          </p:val>
                                        </p:tav>
                                        <p:tav tm="100000">
                                          <p:val>
                                            <p:strVal val="#ppt_h"/>
                                          </p:val>
                                        </p:tav>
                                      </p:tavLst>
                                    </p:anim>
                                    <p:animEffect transition="in" filter="fade">
                                      <p:cBhvr>
                                        <p:cTn id="71" dur="500"/>
                                        <p:tgtEl>
                                          <p:spTgt spid="20"/>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arn(inVertical)">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nimBg="1"/>
      <p:bldP spid="19" grpId="0" animBg="1"/>
      <p:bldP spid="20" grpId="0" animBg="1"/>
      <p:bldP spid="21" grpId="0"/>
      <p:bldP spid="22" grpId="0"/>
      <p:bldP spid="23" grpId="0" animBg="1"/>
      <p:bldP spid="24"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493623"/>
            <a:ext cx="8730049" cy="4337221"/>
          </a:xfrm>
        </p:spPr>
        <p:txBody>
          <a:bodyPr>
            <a:normAutofit/>
          </a:bodyPr>
          <a:lstStyle/>
          <a:p>
            <a:pPr algn="l"/>
            <a:r>
              <a:rPr lang="fr-FR" dirty="0"/>
              <a:t>Il faut avertir l’ouvreur que l’on possède une main « faible » (de 6 à 9 points HL). </a:t>
            </a:r>
          </a:p>
          <a:p>
            <a:pPr algn="l"/>
            <a:r>
              <a:rPr lang="fr-FR" dirty="0"/>
              <a:t>	</a:t>
            </a:r>
          </a:p>
          <a:p>
            <a:pPr algn="l"/>
            <a:r>
              <a:rPr lang="fr-FR" dirty="0">
                <a:solidFill>
                  <a:srgbClr val="FF0000"/>
                </a:solidFill>
              </a:rPr>
              <a:t>	</a:t>
            </a:r>
            <a:endParaRPr lang="fr-FR" b="1" dirty="0"/>
          </a:p>
          <a:p>
            <a:pPr algn="l"/>
            <a:r>
              <a:rPr lang="fr-FR" dirty="0"/>
              <a:t>	</a:t>
            </a:r>
          </a:p>
          <a:p>
            <a:pPr algn="l"/>
            <a:r>
              <a:rPr lang="fr-FR" dirty="0"/>
              <a:t>	</a:t>
            </a:r>
          </a:p>
          <a:p>
            <a:pPr algn="l"/>
            <a:endParaRPr lang="fr-FR" dirty="0"/>
          </a:p>
        </p:txBody>
      </p:sp>
      <p:sp>
        <p:nvSpPr>
          <p:cNvPr id="2" name="Titre 1"/>
          <p:cNvSpPr>
            <a:spLocks noGrp="1"/>
          </p:cNvSpPr>
          <p:nvPr>
            <p:ph type="ctrTitle"/>
          </p:nvPr>
        </p:nvSpPr>
        <p:spPr>
          <a:xfrm>
            <a:off x="1681879" y="261131"/>
            <a:ext cx="5712279" cy="1041207"/>
          </a:xfrm>
        </p:spPr>
        <p:txBody>
          <a:bodyPr>
            <a:noAutofit/>
          </a:bodyPr>
          <a:lstStyle/>
          <a:p>
            <a:pPr algn="l"/>
            <a:r>
              <a:rPr lang="fr-FR" sz="3200" dirty="0">
                <a:latin typeface="+mn-lt"/>
              </a:rPr>
              <a:t>V – Le répondant annonce 2SA « modérateur » (artificiel, alerte)</a:t>
            </a:r>
          </a:p>
        </p:txBody>
      </p:sp>
      <p:graphicFrame>
        <p:nvGraphicFramePr>
          <p:cNvPr id="6" name="Tableau 5"/>
          <p:cNvGraphicFramePr>
            <a:graphicFrameLocks noGrp="1"/>
          </p:cNvGraphicFramePr>
          <p:nvPr>
            <p:extLst>
              <p:ext uri="{D42A27DB-BD31-4B8C-83A1-F6EECF244321}">
                <p14:modId xmlns:p14="http://schemas.microsoft.com/office/powerpoint/2010/main" val="2832965012"/>
              </p:ext>
            </p:extLst>
          </p:nvPr>
        </p:nvGraphicFramePr>
        <p:xfrm>
          <a:off x="251316" y="2471687"/>
          <a:ext cx="1699118" cy="1303020"/>
        </p:xfrm>
        <a:graphic>
          <a:graphicData uri="http://schemas.openxmlformats.org/drawingml/2006/table">
            <a:tbl>
              <a:tblPr firstRow="1" bandRow="1">
                <a:tableStyleId>{5C22544A-7EE6-4342-B048-85BDC9FD1C3A}</a:tableStyleId>
              </a:tblPr>
              <a:tblGrid>
                <a:gridCol w="849559">
                  <a:extLst>
                    <a:ext uri="{9D8B030D-6E8A-4147-A177-3AD203B41FA5}">
                      <a16:colId xmlns:a16="http://schemas.microsoft.com/office/drawing/2014/main" val="20000"/>
                    </a:ext>
                  </a:extLst>
                </a:gridCol>
                <a:gridCol w="849559">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a:t>
                      </a:r>
                      <a:r>
                        <a:rPr lang="fr-FR" sz="2400" dirty="0">
                          <a:solidFill>
                            <a:srgbClr val="00B050"/>
                          </a:solidFill>
                        </a:rPr>
                        <a:t>♣</a:t>
                      </a:r>
                      <a:endParaRPr lang="fr-FR" sz="2400" dirty="0"/>
                    </a:p>
                  </a:txBody>
                  <a:tcPr marL="68580" marR="68580" marT="34290" marB="34290"/>
                </a:tc>
                <a:tc>
                  <a:txBody>
                    <a:bodyPr/>
                    <a:lstStyle/>
                    <a:p>
                      <a:pPr algn="ctr"/>
                      <a:r>
                        <a:rPr lang="fr-FR" sz="2400" dirty="0"/>
                        <a:t>1</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dk1"/>
                          </a:solidFill>
                        </a:rPr>
                        <a:t>2</a:t>
                      </a:r>
                      <a:r>
                        <a:rPr lang="fr-FR" sz="2400" dirty="0">
                          <a:solidFill>
                            <a:srgbClr val="FF0000"/>
                          </a:solidFill>
                        </a:rPr>
                        <a:t>♥</a:t>
                      </a:r>
                      <a:endParaRPr lang="fr-FR" sz="2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t>?</a:t>
                      </a:r>
                    </a:p>
                  </a:txBody>
                  <a:tcPr marL="68580" marR="68580" marT="34290" marB="34290"/>
                </a:tc>
                <a:extLst>
                  <a:ext uri="{0D108BD9-81ED-4DB2-BD59-A6C34878D82A}">
                    <a16:rowId xmlns:a16="http://schemas.microsoft.com/office/drawing/2014/main" val="10002"/>
                  </a:ext>
                </a:extLst>
              </a:tr>
            </a:tbl>
          </a:graphicData>
        </a:graphic>
      </p:graphicFrame>
      <p:sp>
        <p:nvSpPr>
          <p:cNvPr id="5" name="ZoneTexte 4"/>
          <p:cNvSpPr txBox="1"/>
          <p:nvPr/>
        </p:nvSpPr>
        <p:spPr>
          <a:xfrm>
            <a:off x="4216400" y="2527942"/>
            <a:ext cx="4582658" cy="1200329"/>
          </a:xfrm>
          <a:prstGeom prst="rect">
            <a:avLst/>
          </a:prstGeom>
          <a:noFill/>
        </p:spPr>
        <p:txBody>
          <a:bodyPr wrap="square" rtlCol="0">
            <a:spAutoFit/>
          </a:bodyPr>
          <a:lstStyle/>
          <a:p>
            <a:r>
              <a:rPr lang="fr-FR" sz="2400" dirty="0"/>
              <a:t>Que faire ?</a:t>
            </a:r>
          </a:p>
          <a:p>
            <a:r>
              <a:rPr lang="fr-FR" sz="2400" dirty="0"/>
              <a:t>L’idéal serait de pouvoir jouer un contrat partiel à Trèfle.</a:t>
            </a:r>
          </a:p>
        </p:txBody>
      </p:sp>
      <p:sp>
        <p:nvSpPr>
          <p:cNvPr id="16" name="ZoneTexte 15"/>
          <p:cNvSpPr txBox="1"/>
          <p:nvPr/>
        </p:nvSpPr>
        <p:spPr>
          <a:xfrm>
            <a:off x="240956" y="5507150"/>
            <a:ext cx="8730049" cy="1015663"/>
          </a:xfrm>
          <a:prstGeom prst="rect">
            <a:avLst/>
          </a:prstGeom>
          <a:noFill/>
        </p:spPr>
        <p:txBody>
          <a:bodyPr wrap="square" rtlCol="0">
            <a:spAutoFit/>
          </a:bodyPr>
          <a:lstStyle/>
          <a:p>
            <a:r>
              <a:rPr lang="fr-FR" sz="2000" dirty="0"/>
              <a:t>Sur le retour au palier de 3, Nord peut passer et le contrat final sera 3</a:t>
            </a:r>
            <a:r>
              <a:rPr lang="fr-FR" sz="2000" dirty="0">
                <a:solidFill>
                  <a:srgbClr val="00B050"/>
                </a:solidFill>
              </a:rPr>
              <a:t>♣ </a:t>
            </a:r>
            <a:r>
              <a:rPr lang="fr-FR" sz="2000" dirty="0"/>
              <a:t>ou 3</a:t>
            </a:r>
            <a:r>
              <a:rPr lang="fr-FR" sz="2000" dirty="0">
                <a:solidFill>
                  <a:srgbClr val="FFC000"/>
                </a:solidFill>
              </a:rPr>
              <a:t> ♦</a:t>
            </a:r>
            <a:r>
              <a:rPr lang="fr-FR" sz="2000" dirty="0"/>
              <a:t>.</a:t>
            </a:r>
          </a:p>
          <a:p>
            <a:r>
              <a:rPr lang="fr-FR" sz="2000" dirty="0"/>
              <a:t>Avec 7-9HL et un arrêt de la 4</a:t>
            </a:r>
            <a:r>
              <a:rPr lang="fr-FR" sz="2000" baseline="30000" dirty="0"/>
              <a:t>ème</a:t>
            </a:r>
            <a:r>
              <a:rPr lang="fr-FR" sz="2000" dirty="0"/>
              <a:t> couleur il pourra maintenant annoncer 3SA. (Rappel : 3SA direct promet 10-12HL.)</a:t>
            </a:r>
          </a:p>
        </p:txBody>
      </p:sp>
      <p:sp>
        <p:nvSpPr>
          <p:cNvPr id="9" name="Rectangle à coins arrondis 8"/>
          <p:cNvSpPr/>
          <p:nvPr/>
        </p:nvSpPr>
        <p:spPr>
          <a:xfrm>
            <a:off x="2153630" y="2232199"/>
            <a:ext cx="1913467" cy="161354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rPr>
              <a:t>♠ </a:t>
            </a:r>
            <a:r>
              <a:rPr lang="fr-FR" sz="2400" b="1" dirty="0">
                <a:solidFill>
                  <a:schemeClr val="tx1"/>
                </a:solidFill>
              </a:rPr>
              <a:t>R 10 6 4</a:t>
            </a:r>
          </a:p>
          <a:p>
            <a:r>
              <a:rPr lang="fr-FR" sz="2400" dirty="0">
                <a:solidFill>
                  <a:srgbClr val="FF0000"/>
                </a:solidFill>
              </a:rPr>
              <a:t>♥ </a:t>
            </a:r>
            <a:r>
              <a:rPr lang="fr-FR" sz="2400" b="1" dirty="0">
                <a:solidFill>
                  <a:schemeClr val="tx1"/>
                </a:solidFill>
              </a:rPr>
              <a:t>D 7 4</a:t>
            </a:r>
            <a:br>
              <a:rPr lang="fr-FR" sz="2400" b="1" dirty="0">
                <a:solidFill>
                  <a:schemeClr val="tx1"/>
                </a:solidFill>
              </a:rPr>
            </a:br>
            <a:r>
              <a:rPr lang="fr-FR" sz="2400" dirty="0">
                <a:solidFill>
                  <a:srgbClr val="FFC000"/>
                </a:solidFill>
              </a:rPr>
              <a:t>♦ </a:t>
            </a:r>
            <a:r>
              <a:rPr lang="fr-FR" sz="2400" b="1" dirty="0">
                <a:solidFill>
                  <a:schemeClr val="tx1"/>
                </a:solidFill>
              </a:rPr>
              <a:t>8 4 2</a:t>
            </a:r>
          </a:p>
          <a:p>
            <a:r>
              <a:rPr lang="fr-FR" sz="2400" dirty="0">
                <a:solidFill>
                  <a:srgbClr val="00B050"/>
                </a:solidFill>
              </a:rPr>
              <a:t>♣ </a:t>
            </a:r>
            <a:r>
              <a:rPr lang="fr-FR" sz="2400" b="1" dirty="0">
                <a:solidFill>
                  <a:schemeClr val="tx1"/>
                </a:solidFill>
              </a:rPr>
              <a:t>V 9 6</a:t>
            </a:r>
            <a:endParaRPr lang="fr-FR" sz="2400" dirty="0">
              <a:solidFill>
                <a:schemeClr val="tx1"/>
              </a:solidFill>
            </a:endParaRPr>
          </a:p>
        </p:txBody>
      </p:sp>
      <p:sp>
        <p:nvSpPr>
          <p:cNvPr id="3" name="Rectangle à coins arrondis 2"/>
          <p:cNvSpPr/>
          <p:nvPr/>
        </p:nvSpPr>
        <p:spPr>
          <a:xfrm>
            <a:off x="257890" y="4037026"/>
            <a:ext cx="8558102" cy="1344283"/>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L’annonce de 2SA demande au partenaire de revenir au palier de 3 dans sa première couleur s’il est minimum (18-19HL). </a:t>
            </a:r>
            <a:br>
              <a:rPr lang="fr-FR" sz="2400" b="1" dirty="0">
                <a:solidFill>
                  <a:schemeClr val="tx1"/>
                </a:solidFill>
              </a:rPr>
            </a:br>
            <a:r>
              <a:rPr lang="fr-FR" sz="2400" b="1" dirty="0">
                <a:solidFill>
                  <a:schemeClr val="tx1"/>
                </a:solidFill>
              </a:rPr>
              <a:t>A partir de 20HL, il pourra faire une autre enchère (3SA, …)</a:t>
            </a:r>
          </a:p>
        </p:txBody>
      </p:sp>
    </p:spTree>
    <p:extLst>
      <p:ext uri="{BB962C8B-B14F-4D97-AF65-F5344CB8AC3E}">
        <p14:creationId xmlns:p14="http://schemas.microsoft.com/office/powerpoint/2010/main" val="186890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9"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650319" y="1673575"/>
            <a:ext cx="2433657" cy="675919"/>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lumMod val="65000"/>
                  </a:schemeClr>
                </a:solidFill>
              </a:rPr>
              <a:t>Bicolore économique</a:t>
            </a:r>
          </a:p>
        </p:txBody>
      </p:sp>
      <p:sp>
        <p:nvSpPr>
          <p:cNvPr id="2" name="Titre 1"/>
          <p:cNvSpPr>
            <a:spLocks noGrp="1"/>
          </p:cNvSpPr>
          <p:nvPr>
            <p:ph type="ctrTitle"/>
          </p:nvPr>
        </p:nvSpPr>
        <p:spPr>
          <a:xfrm>
            <a:off x="1192457" y="393355"/>
            <a:ext cx="6858000" cy="461866"/>
          </a:xfrm>
        </p:spPr>
        <p:txBody>
          <a:bodyPr>
            <a:noAutofit/>
          </a:bodyPr>
          <a:lstStyle/>
          <a:p>
            <a:r>
              <a:rPr lang="fr-FR" sz="3000" dirty="0">
                <a:latin typeface="+mn-lt"/>
              </a:rPr>
              <a:t>Résumé des bicolores de l’ouvreur</a:t>
            </a:r>
          </a:p>
        </p:txBody>
      </p:sp>
      <p:sp>
        <p:nvSpPr>
          <p:cNvPr id="3" name="Sous-titre 2"/>
          <p:cNvSpPr>
            <a:spLocks noGrp="1"/>
          </p:cNvSpPr>
          <p:nvPr>
            <p:ph type="subTitle" idx="1"/>
          </p:nvPr>
        </p:nvSpPr>
        <p:spPr>
          <a:xfrm>
            <a:off x="342689" y="980885"/>
            <a:ext cx="8506844" cy="499790"/>
          </a:xfrm>
        </p:spPr>
        <p:txBody>
          <a:bodyPr>
            <a:normAutofit/>
          </a:bodyPr>
          <a:lstStyle/>
          <a:p>
            <a:pPr algn="l"/>
            <a:r>
              <a:rPr lang="fr-FR" dirty="0"/>
              <a:t>Il existe 3 façons pour un ouvreur de décrire une main bicolore :</a:t>
            </a:r>
          </a:p>
          <a:p>
            <a:pPr algn="l"/>
            <a:endParaRPr lang="fr-FR" b="1" dirty="0"/>
          </a:p>
        </p:txBody>
      </p:sp>
      <p:graphicFrame>
        <p:nvGraphicFramePr>
          <p:cNvPr id="13" name="Tableau 12"/>
          <p:cNvGraphicFramePr>
            <a:graphicFrameLocks noGrp="1"/>
          </p:cNvGraphicFramePr>
          <p:nvPr>
            <p:extLst>
              <p:ext uri="{D42A27DB-BD31-4B8C-83A1-F6EECF244321}">
                <p14:modId xmlns:p14="http://schemas.microsoft.com/office/powerpoint/2010/main" val="3172566839"/>
              </p:ext>
            </p:extLst>
          </p:nvPr>
        </p:nvGraphicFramePr>
        <p:xfrm>
          <a:off x="6767665" y="4478354"/>
          <a:ext cx="1830600" cy="1303020"/>
        </p:xfrm>
        <a:graphic>
          <a:graphicData uri="http://schemas.openxmlformats.org/drawingml/2006/table">
            <a:tbl>
              <a:tblPr firstRow="1" bandRow="1">
                <a:tableStyleId>{5C22544A-7EE6-4342-B048-85BDC9FD1C3A}</a:tableStyleId>
              </a:tblPr>
              <a:tblGrid>
                <a:gridCol w="915300">
                  <a:extLst>
                    <a:ext uri="{9D8B030D-6E8A-4147-A177-3AD203B41FA5}">
                      <a16:colId xmlns:a16="http://schemas.microsoft.com/office/drawing/2014/main" val="20000"/>
                    </a:ext>
                  </a:extLst>
                </a:gridCol>
                <a:gridCol w="915300">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a:t>
                      </a:r>
                      <a:r>
                        <a:rPr lang="fr-FR" sz="2400" dirty="0">
                          <a:solidFill>
                            <a:srgbClr val="FF000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2400" baseline="0" dirty="0">
                          <a:solidFill>
                            <a:schemeClr val="dk1"/>
                          </a:solidFill>
                        </a:rPr>
                        <a:t> 3</a:t>
                      </a:r>
                      <a:r>
                        <a:rPr lang="fr-FR" sz="2400" dirty="0">
                          <a:solidFill>
                            <a:srgbClr val="FFC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643853126"/>
              </p:ext>
            </p:extLst>
          </p:nvPr>
        </p:nvGraphicFramePr>
        <p:xfrm>
          <a:off x="3930897" y="4498458"/>
          <a:ext cx="1830600" cy="1303020"/>
        </p:xfrm>
        <a:graphic>
          <a:graphicData uri="http://schemas.openxmlformats.org/drawingml/2006/table">
            <a:tbl>
              <a:tblPr firstRow="1" bandRow="1">
                <a:tableStyleId>{5C22544A-7EE6-4342-B048-85BDC9FD1C3A}</a:tableStyleId>
              </a:tblPr>
              <a:tblGrid>
                <a:gridCol w="915300">
                  <a:extLst>
                    <a:ext uri="{9D8B030D-6E8A-4147-A177-3AD203B41FA5}">
                      <a16:colId xmlns:a16="http://schemas.microsoft.com/office/drawing/2014/main" val="20000"/>
                    </a:ext>
                  </a:extLst>
                </a:gridCol>
                <a:gridCol w="915300">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a:t>
                      </a:r>
                      <a:r>
                        <a:rPr lang="fr-FR" sz="2400" dirty="0">
                          <a:solidFill>
                            <a:srgbClr val="00B05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540781150"/>
              </p:ext>
            </p:extLst>
          </p:nvPr>
        </p:nvGraphicFramePr>
        <p:xfrm>
          <a:off x="959095" y="4466472"/>
          <a:ext cx="1830600" cy="1303020"/>
        </p:xfrm>
        <a:graphic>
          <a:graphicData uri="http://schemas.openxmlformats.org/drawingml/2006/table">
            <a:tbl>
              <a:tblPr firstRow="1" bandRow="1">
                <a:tableStyleId>{5C22544A-7EE6-4342-B048-85BDC9FD1C3A}</a:tableStyleId>
              </a:tblPr>
              <a:tblGrid>
                <a:gridCol w="915300">
                  <a:extLst>
                    <a:ext uri="{9D8B030D-6E8A-4147-A177-3AD203B41FA5}">
                      <a16:colId xmlns:a16="http://schemas.microsoft.com/office/drawing/2014/main" val="20000"/>
                    </a:ext>
                  </a:extLst>
                </a:gridCol>
                <a:gridCol w="915300">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a:t>
                      </a:r>
                      <a:r>
                        <a:rPr lang="fr-FR" sz="2400" dirty="0">
                          <a:solidFill>
                            <a:srgbClr val="FF000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2400" dirty="0"/>
                        <a:t>2</a:t>
                      </a:r>
                      <a:r>
                        <a:rPr lang="fr-FR" sz="2400" dirty="0">
                          <a:solidFill>
                            <a:srgbClr val="00B05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17" name="ZoneTexte 16"/>
          <p:cNvSpPr txBox="1"/>
          <p:nvPr/>
        </p:nvSpPr>
        <p:spPr>
          <a:xfrm>
            <a:off x="384613" y="2473625"/>
            <a:ext cx="3085773" cy="1938992"/>
          </a:xfrm>
          <a:prstGeom prst="rect">
            <a:avLst/>
          </a:prstGeom>
          <a:noFill/>
        </p:spPr>
        <p:txBody>
          <a:bodyPr wrap="square" rtlCol="0">
            <a:spAutoFit/>
          </a:bodyPr>
          <a:lstStyle/>
          <a:p>
            <a:r>
              <a:rPr lang="fr-FR" sz="2400" dirty="0"/>
              <a:t>L’annonce de la deuxième couleur ne dépasse pas la répétition simple de la couleur d’ouverture</a:t>
            </a:r>
          </a:p>
        </p:txBody>
      </p:sp>
      <p:sp>
        <p:nvSpPr>
          <p:cNvPr id="18" name="Rectangle à coins arrondis 17"/>
          <p:cNvSpPr/>
          <p:nvPr/>
        </p:nvSpPr>
        <p:spPr>
          <a:xfrm>
            <a:off x="3464589" y="1673575"/>
            <a:ext cx="2433657" cy="6784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FF0000"/>
                </a:solidFill>
              </a:rPr>
              <a:t>Bicolore cher</a:t>
            </a:r>
          </a:p>
        </p:txBody>
      </p:sp>
      <p:sp>
        <p:nvSpPr>
          <p:cNvPr id="19" name="Rectangle à coins arrondis 18"/>
          <p:cNvSpPr/>
          <p:nvPr/>
        </p:nvSpPr>
        <p:spPr>
          <a:xfrm>
            <a:off x="6320869" y="1673575"/>
            <a:ext cx="2433657" cy="6784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lumMod val="65000"/>
                  </a:schemeClr>
                </a:solidFill>
              </a:rPr>
              <a:t>Bicolore à saut</a:t>
            </a:r>
          </a:p>
        </p:txBody>
      </p:sp>
      <p:sp>
        <p:nvSpPr>
          <p:cNvPr id="20" name="ZoneTexte 19"/>
          <p:cNvSpPr txBox="1"/>
          <p:nvPr/>
        </p:nvSpPr>
        <p:spPr>
          <a:xfrm>
            <a:off x="3443418" y="2476648"/>
            <a:ext cx="2871307" cy="1938992"/>
          </a:xfrm>
          <a:prstGeom prst="rect">
            <a:avLst/>
          </a:prstGeom>
          <a:noFill/>
        </p:spPr>
        <p:txBody>
          <a:bodyPr wrap="square" rtlCol="0">
            <a:spAutoFit/>
          </a:bodyPr>
          <a:lstStyle/>
          <a:p>
            <a:r>
              <a:rPr lang="fr-FR" sz="2400" dirty="0"/>
              <a:t>L’annonce de la deuxième couleur dépasse la répétition simple de la couleur d’ouverture</a:t>
            </a:r>
          </a:p>
        </p:txBody>
      </p:sp>
      <p:sp>
        <p:nvSpPr>
          <p:cNvPr id="21" name="ZoneTexte 20"/>
          <p:cNvSpPr txBox="1"/>
          <p:nvPr/>
        </p:nvSpPr>
        <p:spPr>
          <a:xfrm>
            <a:off x="6319828" y="2480553"/>
            <a:ext cx="2580504" cy="1938992"/>
          </a:xfrm>
          <a:prstGeom prst="rect">
            <a:avLst/>
          </a:prstGeom>
          <a:noFill/>
        </p:spPr>
        <p:txBody>
          <a:bodyPr wrap="square" rtlCol="0">
            <a:spAutoFit/>
          </a:bodyPr>
          <a:lstStyle/>
          <a:p>
            <a:r>
              <a:rPr lang="fr-FR" sz="2400" dirty="0"/>
              <a:t>L’annonce de la deuxième couleur se fait avec un saut. Forcing de manche.</a:t>
            </a:r>
          </a:p>
        </p:txBody>
      </p:sp>
      <p:sp>
        <p:nvSpPr>
          <p:cNvPr id="4" name="Rectangle : coins arrondis 3">
            <a:extLst>
              <a:ext uri="{FF2B5EF4-FFF2-40B4-BE49-F238E27FC236}">
                <a16:creationId xmlns:a16="http://schemas.microsoft.com/office/drawing/2014/main" id="{6046D549-2876-E80F-3D6B-F3ADB22A224E}"/>
              </a:ext>
            </a:extLst>
          </p:cNvPr>
          <p:cNvSpPr/>
          <p:nvPr/>
        </p:nvSpPr>
        <p:spPr>
          <a:xfrm>
            <a:off x="3251199" y="1480675"/>
            <a:ext cx="2925448" cy="4396440"/>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7510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Effect transition="in" filter="wipe(down)">
                                      <p:cBhvr>
                                        <p:cTn id="19" dur="500"/>
                                        <p:tgtEl>
                                          <p:spTgt spid="1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20">
                                            <p:txEl>
                                              <p:pRg st="0" end="0"/>
                                            </p:txEl>
                                          </p:spTgt>
                                        </p:tgtEl>
                                        <p:attrNameLst>
                                          <p:attrName>style.visibility</p:attrName>
                                        </p:attrNameLst>
                                      </p:cBhvr>
                                      <p:to>
                                        <p:strVal val="visible"/>
                                      </p:to>
                                    </p:set>
                                    <p:animEffect transition="in" filter="wipe(down)">
                                      <p:cBhvr>
                                        <p:cTn id="38" dur="500"/>
                                        <p:tgtEl>
                                          <p:spTgt spid="2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wipe(down)">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ous-titre 2"/>
          <p:cNvSpPr txBox="1">
            <a:spLocks/>
          </p:cNvSpPr>
          <p:nvPr/>
        </p:nvSpPr>
        <p:spPr>
          <a:xfrm>
            <a:off x="172995" y="1016047"/>
            <a:ext cx="8730049" cy="550158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t>Quelle est votre troisième enchère en Sud ? Justifiez-la</a:t>
            </a:r>
          </a:p>
          <a:p>
            <a:pPr algn="l"/>
            <a:endParaRPr lang="fr-FR" sz="1800" dirty="0"/>
          </a:p>
          <a:p>
            <a:pPr algn="l"/>
            <a:endParaRPr lang="fr-FR" sz="1800" dirty="0"/>
          </a:p>
          <a:p>
            <a:pPr algn="l"/>
            <a:r>
              <a:rPr lang="fr-FR" sz="1800" dirty="0"/>
              <a:t>		</a:t>
            </a:r>
          </a:p>
          <a:p>
            <a:pPr algn="l"/>
            <a:endParaRPr lang="fr-FR" sz="1800" dirty="0"/>
          </a:p>
          <a:p>
            <a:pPr algn="l"/>
            <a:endParaRPr lang="fr-FR" sz="1800" dirty="0"/>
          </a:p>
          <a:p>
            <a:pPr algn="l"/>
            <a:endParaRPr lang="fr-FR" sz="1800" dirty="0"/>
          </a:p>
        </p:txBody>
      </p:sp>
      <p:sp>
        <p:nvSpPr>
          <p:cNvPr id="13" name="ZoneTexte 12"/>
          <p:cNvSpPr txBox="1"/>
          <p:nvPr/>
        </p:nvSpPr>
        <p:spPr>
          <a:xfrm>
            <a:off x="4539184" y="1647680"/>
            <a:ext cx="4431821" cy="1015663"/>
          </a:xfrm>
          <a:prstGeom prst="rect">
            <a:avLst/>
          </a:prstGeom>
          <a:noFill/>
        </p:spPr>
        <p:txBody>
          <a:bodyPr wrap="square" rtlCol="0">
            <a:spAutoFit/>
          </a:bodyPr>
          <a:lstStyle/>
          <a:p>
            <a:r>
              <a:rPr lang="fr-FR" sz="2000" dirty="0"/>
              <a:t>Retour dans la mineure de 5 cartes.</a:t>
            </a:r>
          </a:p>
          <a:p>
            <a:r>
              <a:rPr lang="fr-FR" sz="2000" dirty="0"/>
              <a:t>Le partenaire peut éventuellement reparler.</a:t>
            </a:r>
          </a:p>
        </p:txBody>
      </p:sp>
      <p:graphicFrame>
        <p:nvGraphicFramePr>
          <p:cNvPr id="14" name="Tableau 13"/>
          <p:cNvGraphicFramePr>
            <a:graphicFrameLocks noGrp="1"/>
          </p:cNvGraphicFramePr>
          <p:nvPr>
            <p:extLst>
              <p:ext uri="{D42A27DB-BD31-4B8C-83A1-F6EECF244321}">
                <p14:modId xmlns:p14="http://schemas.microsoft.com/office/powerpoint/2010/main" val="1056013807"/>
              </p:ext>
            </p:extLst>
          </p:nvPr>
        </p:nvGraphicFramePr>
        <p:xfrm>
          <a:off x="2042557" y="1643854"/>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00B05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2SA</a:t>
                      </a:r>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1384947883"/>
              </p:ext>
            </p:extLst>
          </p:nvPr>
        </p:nvGraphicFramePr>
        <p:xfrm>
          <a:off x="2042557" y="3343035"/>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FFC00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2SA</a:t>
                      </a:r>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659793560"/>
              </p:ext>
            </p:extLst>
          </p:nvPr>
        </p:nvGraphicFramePr>
        <p:xfrm>
          <a:off x="2058751" y="5115650"/>
          <a:ext cx="1383730" cy="149352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297180">
                <a:tc>
                  <a:txBody>
                    <a:bodyPr/>
                    <a:lstStyle/>
                    <a:p>
                      <a:pPr algn="ctr"/>
                      <a:r>
                        <a:rPr lang="fr-FR" sz="2000" dirty="0"/>
                        <a:t>sud</a:t>
                      </a:r>
                    </a:p>
                  </a:txBody>
                  <a:tcPr marL="68580" marR="68580" marT="34290" marB="34290"/>
                </a:tc>
                <a:tc>
                  <a:txBody>
                    <a:bodyPr/>
                    <a:lstStyle/>
                    <a:p>
                      <a:pPr algn="ctr"/>
                      <a:r>
                        <a:rPr lang="fr-FR" sz="20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000" dirty="0"/>
                        <a:t>1</a:t>
                      </a:r>
                      <a:r>
                        <a:rPr lang="fr-FR" sz="2000" dirty="0">
                          <a:solidFill>
                            <a:srgbClr val="FFC000"/>
                          </a:solidFill>
                        </a:rPr>
                        <a:t>♦</a:t>
                      </a:r>
                      <a:endParaRPr lang="fr-FR" sz="2000" dirty="0"/>
                    </a:p>
                  </a:txBody>
                  <a:tcPr marL="68580" marR="68580" marT="34290" marB="34290"/>
                </a:tc>
                <a:tc>
                  <a:txBody>
                    <a:bodyPr/>
                    <a:lstStyle/>
                    <a:p>
                      <a:pPr algn="ctr"/>
                      <a:r>
                        <a:rPr lang="fr-FR" sz="20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000" dirty="0"/>
                        <a:t>2</a:t>
                      </a:r>
                      <a:r>
                        <a:rPr lang="fr-FR" sz="2000" dirty="0">
                          <a:solidFill>
                            <a:srgbClr val="FF0000"/>
                          </a:solidFill>
                        </a:rPr>
                        <a:t>♥</a:t>
                      </a:r>
                      <a:endParaRPr lang="fr-FR" sz="2000" dirty="0"/>
                    </a:p>
                  </a:txBody>
                  <a:tcPr marL="68580" marR="68580" marT="34290" marB="34290"/>
                </a:tc>
                <a:tc>
                  <a:txBody>
                    <a:bodyPr/>
                    <a:lstStyle/>
                    <a:p>
                      <a:pPr algn="ctr"/>
                      <a:r>
                        <a:rPr lang="fr-FR" sz="2000" dirty="0"/>
                        <a:t>2SA</a:t>
                      </a:r>
                    </a:p>
                  </a:txBody>
                  <a:tcPr marL="68580" marR="68580" marT="34290" marB="34290"/>
                </a:tc>
                <a:extLst>
                  <a:ext uri="{0D108BD9-81ED-4DB2-BD59-A6C34878D82A}">
                    <a16:rowId xmlns:a16="http://schemas.microsoft.com/office/drawing/2014/main" val="10002"/>
                  </a:ext>
                </a:extLst>
              </a:tr>
              <a:tr h="297180">
                <a:tc>
                  <a:txBody>
                    <a:bodyPr/>
                    <a:lstStyle/>
                    <a:p>
                      <a:pPr algn="ctr"/>
                      <a:r>
                        <a:rPr lang="fr-FR" sz="2000" dirty="0"/>
                        <a:t>?</a:t>
                      </a:r>
                    </a:p>
                  </a:txBody>
                  <a:tcPr marL="68580" marR="68580" marT="34290" marB="34290"/>
                </a:tc>
                <a:tc>
                  <a:txBody>
                    <a:bodyPr/>
                    <a:lstStyle/>
                    <a:p>
                      <a:pPr algn="ctr"/>
                      <a:endParaRPr lang="fr-FR" sz="2000" dirty="0"/>
                    </a:p>
                  </a:txBody>
                  <a:tcPr marL="68580" marR="68580" marT="34290" marB="34290"/>
                </a:tc>
                <a:extLst>
                  <a:ext uri="{0D108BD9-81ED-4DB2-BD59-A6C34878D82A}">
                    <a16:rowId xmlns:a16="http://schemas.microsoft.com/office/drawing/2014/main" val="10003"/>
                  </a:ext>
                </a:extLst>
              </a:tr>
            </a:tbl>
          </a:graphicData>
        </a:graphic>
      </p:graphicFrame>
      <p:sp>
        <p:nvSpPr>
          <p:cNvPr id="18" name="Rectangle à coins arrondis 17"/>
          <p:cNvSpPr/>
          <p:nvPr/>
        </p:nvSpPr>
        <p:spPr>
          <a:xfrm>
            <a:off x="3682698" y="1758529"/>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3</a:t>
            </a:r>
            <a:r>
              <a:rPr lang="fr-FR" sz="2000" dirty="0">
                <a:solidFill>
                  <a:srgbClr val="00B050"/>
                </a:solidFill>
              </a:rPr>
              <a:t> ♣</a:t>
            </a:r>
            <a:endParaRPr lang="fr-FR" sz="2000" dirty="0">
              <a:solidFill>
                <a:schemeClr val="tx1"/>
              </a:solidFill>
            </a:endParaRPr>
          </a:p>
        </p:txBody>
      </p:sp>
      <p:sp>
        <p:nvSpPr>
          <p:cNvPr id="19" name="Rectangle à coins arrondis 18"/>
          <p:cNvSpPr/>
          <p:nvPr/>
        </p:nvSpPr>
        <p:spPr>
          <a:xfrm>
            <a:off x="3614735" y="3278492"/>
            <a:ext cx="783119"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3 </a:t>
            </a:r>
            <a:r>
              <a:rPr lang="fr-FR" sz="2000" dirty="0">
                <a:solidFill>
                  <a:srgbClr val="FFC000"/>
                </a:solidFill>
              </a:rPr>
              <a:t>♦</a:t>
            </a:r>
            <a:r>
              <a:rPr lang="fr-FR" sz="2000" b="1" dirty="0">
                <a:solidFill>
                  <a:schemeClr val="tx1"/>
                </a:solidFill>
              </a:rPr>
              <a:t> </a:t>
            </a:r>
            <a:endParaRPr lang="fr-FR" sz="2000" dirty="0"/>
          </a:p>
        </p:txBody>
      </p:sp>
      <p:sp>
        <p:nvSpPr>
          <p:cNvPr id="20" name="Rectangle à coins arrondis 19"/>
          <p:cNvSpPr/>
          <p:nvPr/>
        </p:nvSpPr>
        <p:spPr>
          <a:xfrm>
            <a:off x="3646403" y="5202112"/>
            <a:ext cx="783117"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4 </a:t>
            </a:r>
            <a:r>
              <a:rPr lang="fr-FR" sz="2000" dirty="0">
                <a:solidFill>
                  <a:schemeClr val="tx1"/>
                </a:solidFill>
                <a:latin typeface="Bookman Old Style"/>
              </a:rPr>
              <a:t>♠</a:t>
            </a:r>
            <a:endParaRPr lang="fr-FR" sz="2000" dirty="0">
              <a:solidFill>
                <a:schemeClr val="tx1"/>
              </a:solidFill>
            </a:endParaRPr>
          </a:p>
        </p:txBody>
      </p:sp>
      <p:sp>
        <p:nvSpPr>
          <p:cNvPr id="21" name="ZoneTexte 20"/>
          <p:cNvSpPr txBox="1"/>
          <p:nvPr/>
        </p:nvSpPr>
        <p:spPr>
          <a:xfrm>
            <a:off x="4471223" y="3278492"/>
            <a:ext cx="4560026" cy="1015663"/>
          </a:xfrm>
          <a:prstGeom prst="rect">
            <a:avLst/>
          </a:prstGeom>
          <a:noFill/>
        </p:spPr>
        <p:txBody>
          <a:bodyPr wrap="square" rtlCol="0">
            <a:spAutoFit/>
          </a:bodyPr>
          <a:lstStyle/>
          <a:p>
            <a:r>
              <a:rPr lang="fr-FR" sz="2000" dirty="0"/>
              <a:t>Idem que la main précédente, rien d’autre à annoncer que notre 5-4 avec le minimum promis</a:t>
            </a:r>
          </a:p>
        </p:txBody>
      </p:sp>
      <p:sp>
        <p:nvSpPr>
          <p:cNvPr id="22" name="ZoneTexte 21"/>
          <p:cNvSpPr txBox="1"/>
          <p:nvPr/>
        </p:nvSpPr>
        <p:spPr>
          <a:xfrm>
            <a:off x="4502890" y="5192443"/>
            <a:ext cx="4560027" cy="1631216"/>
          </a:xfrm>
          <a:prstGeom prst="rect">
            <a:avLst/>
          </a:prstGeom>
          <a:noFill/>
        </p:spPr>
        <p:txBody>
          <a:bodyPr wrap="square" rtlCol="0">
            <a:spAutoFit/>
          </a:bodyPr>
          <a:lstStyle/>
          <a:p>
            <a:r>
              <a:rPr lang="fr-FR" sz="2000" dirty="0"/>
              <a:t>20HL, 22HLD</a:t>
            </a:r>
          </a:p>
          <a:p>
            <a:r>
              <a:rPr lang="fr-FR" sz="2000" dirty="0"/>
              <a:t>Nous jouerons une manche à 7 atouts</a:t>
            </a:r>
          </a:p>
          <a:p>
            <a:r>
              <a:rPr lang="fr-FR" sz="2000" dirty="0"/>
              <a:t>Les Carreaux sont affranchissables et la courte à Trèfle permet de couper du côté court </a:t>
            </a:r>
          </a:p>
        </p:txBody>
      </p:sp>
      <p:sp>
        <p:nvSpPr>
          <p:cNvPr id="23" name="Rectangle à coins arrondis 22"/>
          <p:cNvSpPr/>
          <p:nvPr/>
        </p:nvSpPr>
        <p:spPr>
          <a:xfrm>
            <a:off x="172995" y="5104807"/>
            <a:ext cx="1705062" cy="135121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A D 5</a:t>
            </a:r>
            <a:br>
              <a:rPr lang="fr-FR" sz="2000" b="1" dirty="0"/>
            </a:br>
            <a:r>
              <a:rPr lang="fr-FR" sz="2000" dirty="0">
                <a:solidFill>
                  <a:srgbClr val="FF0000"/>
                </a:solidFill>
              </a:rPr>
              <a:t>♥ </a:t>
            </a:r>
            <a:r>
              <a:rPr lang="fr-FR" sz="2000" b="1" dirty="0">
                <a:solidFill>
                  <a:schemeClr val="tx1"/>
                </a:solidFill>
              </a:rPr>
              <a:t>A R V 8</a:t>
            </a:r>
            <a:br>
              <a:rPr lang="fr-FR" sz="2000" b="1" dirty="0"/>
            </a:br>
            <a:r>
              <a:rPr lang="fr-FR" sz="2000" dirty="0">
                <a:solidFill>
                  <a:srgbClr val="FFC000"/>
                </a:solidFill>
              </a:rPr>
              <a:t>♦ </a:t>
            </a:r>
            <a:r>
              <a:rPr lang="fr-FR" sz="2000" b="1" dirty="0">
                <a:solidFill>
                  <a:schemeClr val="dk1"/>
                </a:solidFill>
              </a:rPr>
              <a:t>R D 9 7 3</a:t>
            </a:r>
            <a:br>
              <a:rPr lang="fr-FR" sz="2000" b="1" dirty="0"/>
            </a:br>
            <a:r>
              <a:rPr lang="fr-FR" sz="2000" dirty="0">
                <a:solidFill>
                  <a:srgbClr val="00B050"/>
                </a:solidFill>
              </a:rPr>
              <a:t>♣ </a:t>
            </a:r>
            <a:r>
              <a:rPr lang="fr-FR" sz="2000" b="1" dirty="0">
                <a:solidFill>
                  <a:schemeClr val="dk1"/>
                </a:solidFill>
              </a:rPr>
              <a:t>2</a:t>
            </a:r>
            <a:endParaRPr lang="fr-FR" sz="2000" dirty="0">
              <a:solidFill>
                <a:srgbClr val="FF0000"/>
              </a:solidFill>
            </a:endParaRPr>
          </a:p>
        </p:txBody>
      </p:sp>
      <p:sp>
        <p:nvSpPr>
          <p:cNvPr id="24" name="Rectangle à coins arrondis 23"/>
          <p:cNvSpPr/>
          <p:nvPr/>
        </p:nvSpPr>
        <p:spPr>
          <a:xfrm>
            <a:off x="172995" y="1647818"/>
            <a:ext cx="1705062" cy="135120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V</a:t>
            </a:r>
            <a:br>
              <a:rPr lang="fr-FR" sz="2000" b="1" dirty="0"/>
            </a:br>
            <a:r>
              <a:rPr lang="fr-FR" sz="2000" dirty="0">
                <a:solidFill>
                  <a:srgbClr val="FF0000"/>
                </a:solidFill>
              </a:rPr>
              <a:t>♥ </a:t>
            </a:r>
            <a:r>
              <a:rPr lang="fr-FR" sz="2000" b="1" dirty="0">
                <a:solidFill>
                  <a:schemeClr val="tx1"/>
                </a:solidFill>
              </a:rPr>
              <a:t>R D 10 6</a:t>
            </a:r>
            <a:br>
              <a:rPr lang="fr-FR" sz="2000" b="1" dirty="0"/>
            </a:br>
            <a:r>
              <a:rPr lang="fr-FR" sz="2000" dirty="0">
                <a:solidFill>
                  <a:srgbClr val="FFC000"/>
                </a:solidFill>
              </a:rPr>
              <a:t>♦ </a:t>
            </a:r>
            <a:r>
              <a:rPr lang="fr-FR" sz="2000" b="1" dirty="0">
                <a:solidFill>
                  <a:schemeClr val="dk1"/>
                </a:solidFill>
              </a:rPr>
              <a:t>R V 10</a:t>
            </a:r>
            <a:br>
              <a:rPr lang="fr-FR" sz="2000" b="1" dirty="0"/>
            </a:br>
            <a:r>
              <a:rPr lang="fr-FR" sz="2000" dirty="0">
                <a:solidFill>
                  <a:srgbClr val="00B050"/>
                </a:solidFill>
              </a:rPr>
              <a:t>♣ </a:t>
            </a:r>
            <a:r>
              <a:rPr lang="fr-FR" sz="2000" b="1" dirty="0">
                <a:solidFill>
                  <a:schemeClr val="dk1"/>
                </a:solidFill>
              </a:rPr>
              <a:t>A D V 10 5</a:t>
            </a:r>
            <a:endParaRPr lang="fr-FR" sz="2000" dirty="0">
              <a:solidFill>
                <a:srgbClr val="FF0000"/>
              </a:solidFill>
            </a:endParaRPr>
          </a:p>
        </p:txBody>
      </p:sp>
      <p:sp>
        <p:nvSpPr>
          <p:cNvPr id="25" name="Rectangle à coins arrondis 24"/>
          <p:cNvSpPr/>
          <p:nvPr/>
        </p:nvSpPr>
        <p:spPr>
          <a:xfrm>
            <a:off x="158260" y="3280768"/>
            <a:ext cx="1705062" cy="1351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8</a:t>
            </a:r>
            <a:br>
              <a:rPr lang="fr-FR" sz="2000" b="1" dirty="0"/>
            </a:br>
            <a:r>
              <a:rPr lang="fr-FR" sz="2000" dirty="0">
                <a:solidFill>
                  <a:srgbClr val="FF0000"/>
                </a:solidFill>
              </a:rPr>
              <a:t>♥ </a:t>
            </a:r>
            <a:r>
              <a:rPr lang="fr-FR" sz="2000" b="1" dirty="0">
                <a:solidFill>
                  <a:schemeClr val="tx1"/>
                </a:solidFill>
              </a:rPr>
              <a:t>A R 10 9</a:t>
            </a:r>
            <a:br>
              <a:rPr lang="fr-FR" sz="2000" b="1" dirty="0">
                <a:solidFill>
                  <a:schemeClr val="tx1"/>
                </a:solidFill>
              </a:rPr>
            </a:br>
            <a:r>
              <a:rPr lang="fr-FR" sz="2000" dirty="0">
                <a:solidFill>
                  <a:srgbClr val="FFC000"/>
                </a:solidFill>
              </a:rPr>
              <a:t>♦ </a:t>
            </a:r>
            <a:r>
              <a:rPr lang="fr-FR" sz="2000" b="1" dirty="0">
                <a:solidFill>
                  <a:schemeClr val="dk1"/>
                </a:solidFill>
              </a:rPr>
              <a:t>A R 9 6 2</a:t>
            </a:r>
            <a:br>
              <a:rPr lang="fr-FR" sz="2000" b="1" dirty="0"/>
            </a:br>
            <a:r>
              <a:rPr lang="fr-FR" sz="2000" dirty="0">
                <a:solidFill>
                  <a:srgbClr val="00B050"/>
                </a:solidFill>
              </a:rPr>
              <a:t>♣ </a:t>
            </a:r>
            <a:r>
              <a:rPr lang="fr-FR" sz="2000" b="1" dirty="0">
                <a:solidFill>
                  <a:schemeClr val="dk1"/>
                </a:solidFill>
              </a:rPr>
              <a:t>A 7 3</a:t>
            </a:r>
            <a:endParaRPr lang="fr-FR" sz="2000" dirty="0">
              <a:solidFill>
                <a:srgbClr val="FF0000"/>
              </a:solidFill>
            </a:endParaRPr>
          </a:p>
        </p:txBody>
      </p:sp>
      <p:sp>
        <p:nvSpPr>
          <p:cNvPr id="3" name="Titre 1">
            <a:extLst>
              <a:ext uri="{FF2B5EF4-FFF2-40B4-BE49-F238E27FC236}">
                <a16:creationId xmlns:a16="http://schemas.microsoft.com/office/drawing/2014/main" id="{B1278567-BA3A-5FA3-9B95-48668B65C68C}"/>
              </a:ext>
            </a:extLst>
          </p:cNvPr>
          <p:cNvSpPr txBox="1">
            <a:spLocks/>
          </p:cNvSpPr>
          <p:nvPr/>
        </p:nvSpPr>
        <p:spPr>
          <a:xfrm>
            <a:off x="1042222" y="340370"/>
            <a:ext cx="6858000" cy="4618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000" dirty="0">
                <a:latin typeface="+mn-lt"/>
              </a:rPr>
              <a:t>Exercice 5</a:t>
            </a:r>
          </a:p>
        </p:txBody>
      </p:sp>
    </p:spTree>
    <p:extLst>
      <p:ext uri="{BB962C8B-B14F-4D97-AF65-F5344CB8AC3E}">
        <p14:creationId xmlns:p14="http://schemas.microsoft.com/office/powerpoint/2010/main" val="362560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par>
                                <p:cTn id="16" presetID="53" presetClass="entr" presetSubtype="16"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53" presetClass="entr" presetSubtype="16"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inVertic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ppt_w</p:attrName>
                                        </p:attrNameLst>
                                      </p:cBhvr>
                                      <p:tavLst>
                                        <p:tav tm="0">
                                          <p:val>
                                            <p:fltVal val="0"/>
                                          </p:val>
                                        </p:tav>
                                        <p:tav tm="100000">
                                          <p:val>
                                            <p:strVal val="#ppt_w"/>
                                          </p:val>
                                        </p:tav>
                                      </p:tavLst>
                                    </p:anim>
                                    <p:anim calcmode="lin" valueType="num">
                                      <p:cBhvr>
                                        <p:cTn id="70" dur="500" fill="hold"/>
                                        <p:tgtEl>
                                          <p:spTgt spid="20"/>
                                        </p:tgtEl>
                                        <p:attrNameLst>
                                          <p:attrName>ppt_h</p:attrName>
                                        </p:attrNameLst>
                                      </p:cBhvr>
                                      <p:tavLst>
                                        <p:tav tm="0">
                                          <p:val>
                                            <p:fltVal val="0"/>
                                          </p:val>
                                        </p:tav>
                                        <p:tav tm="100000">
                                          <p:val>
                                            <p:strVal val="#ppt_h"/>
                                          </p:val>
                                        </p:tav>
                                      </p:tavLst>
                                    </p:anim>
                                    <p:animEffect transition="in" filter="fade">
                                      <p:cBhvr>
                                        <p:cTn id="71" dur="500"/>
                                        <p:tgtEl>
                                          <p:spTgt spid="20"/>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arn(inVertical)">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nimBg="1"/>
      <p:bldP spid="19" grpId="0" animBg="1"/>
      <p:bldP spid="20" grpId="0" animBg="1"/>
      <p:bldP spid="21" grpId="0"/>
      <p:bldP spid="22" grpId="0"/>
      <p:bldP spid="23" grpId="0" animBg="1"/>
      <p:bldP spid="24" grpId="0" animBg="1"/>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429076"/>
            <a:ext cx="6858000" cy="461866"/>
          </a:xfrm>
        </p:spPr>
        <p:txBody>
          <a:bodyPr>
            <a:noAutofit/>
          </a:bodyPr>
          <a:lstStyle/>
          <a:p>
            <a:r>
              <a:rPr lang="fr-FR" sz="3200" dirty="0">
                <a:latin typeface="+mn-lt"/>
              </a:rPr>
              <a:t>Résumé</a:t>
            </a:r>
          </a:p>
        </p:txBody>
      </p:sp>
      <p:sp>
        <p:nvSpPr>
          <p:cNvPr id="12" name="Sous-titre 2"/>
          <p:cNvSpPr>
            <a:spLocks noGrp="1"/>
          </p:cNvSpPr>
          <p:nvPr>
            <p:ph type="subTitle" idx="1"/>
          </p:nvPr>
        </p:nvSpPr>
        <p:spPr>
          <a:xfrm>
            <a:off x="172995" y="890943"/>
            <a:ext cx="8730049" cy="5537982"/>
          </a:xfrm>
        </p:spPr>
        <p:txBody>
          <a:bodyPr>
            <a:normAutofit/>
          </a:bodyPr>
          <a:lstStyle/>
          <a:p>
            <a:r>
              <a:rPr lang="fr-FR" b="1" dirty="0"/>
              <a:t>Développements après un bicolore cher et une réponse initiale au palier de 1</a:t>
            </a:r>
            <a:endParaRPr lang="fr-FR" dirty="0"/>
          </a:p>
          <a:p>
            <a:pPr algn="l"/>
            <a:r>
              <a:rPr lang="fr-FR" b="1" dirty="0"/>
              <a:t>	</a:t>
            </a:r>
            <a:endParaRPr lang="fr-FR" dirty="0"/>
          </a:p>
          <a:p>
            <a:pPr algn="l"/>
            <a:endParaRPr lang="fr-FR" dirty="0"/>
          </a:p>
        </p:txBody>
      </p:sp>
      <p:graphicFrame>
        <p:nvGraphicFramePr>
          <p:cNvPr id="13" name="Tableau 12"/>
          <p:cNvGraphicFramePr>
            <a:graphicFrameLocks noGrp="1"/>
          </p:cNvGraphicFramePr>
          <p:nvPr>
            <p:extLst>
              <p:ext uri="{D42A27DB-BD31-4B8C-83A1-F6EECF244321}">
                <p14:modId xmlns:p14="http://schemas.microsoft.com/office/powerpoint/2010/main" val="2975284444"/>
              </p:ext>
            </p:extLst>
          </p:nvPr>
        </p:nvGraphicFramePr>
        <p:xfrm>
          <a:off x="274822" y="1744374"/>
          <a:ext cx="1695522" cy="1303020"/>
        </p:xfrm>
        <a:graphic>
          <a:graphicData uri="http://schemas.openxmlformats.org/drawingml/2006/table">
            <a:tbl>
              <a:tblPr firstRow="1" bandRow="1">
                <a:tableStyleId>{5C22544A-7EE6-4342-B048-85BDC9FD1C3A}</a:tableStyleId>
              </a:tblPr>
              <a:tblGrid>
                <a:gridCol w="847761">
                  <a:extLst>
                    <a:ext uri="{9D8B030D-6E8A-4147-A177-3AD203B41FA5}">
                      <a16:colId xmlns:a16="http://schemas.microsoft.com/office/drawing/2014/main" val="20000"/>
                    </a:ext>
                  </a:extLst>
                </a:gridCol>
                <a:gridCol w="847761">
                  <a:extLst>
                    <a:ext uri="{9D8B030D-6E8A-4147-A177-3AD203B41FA5}">
                      <a16:colId xmlns:a16="http://schemas.microsoft.com/office/drawing/2014/main" val="20001"/>
                    </a:ext>
                  </a:extLst>
                </a:gridCol>
              </a:tblGrid>
              <a:tr h="34290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2400" dirty="0"/>
                        <a:t>1 </a:t>
                      </a:r>
                      <a:r>
                        <a:rPr lang="fr-FR" sz="2400" b="1" dirty="0">
                          <a:solidFill>
                            <a:srgbClr val="FF0000"/>
                          </a:solidFill>
                        </a:rPr>
                        <a:t>X</a:t>
                      </a:r>
                      <a:endParaRPr lang="fr-FR" sz="2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t>1</a:t>
                      </a:r>
                      <a:r>
                        <a:rPr lang="fr-FR" sz="2400" dirty="0"/>
                        <a:t> </a:t>
                      </a:r>
                      <a:r>
                        <a:rPr lang="fr-FR" sz="2400" dirty="0">
                          <a:solidFill>
                            <a:schemeClr val="tx1"/>
                          </a:solidFill>
                        </a:rPr>
                        <a:t>Y</a:t>
                      </a:r>
                      <a:endParaRPr lang="fr-FR" sz="24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t>2 </a:t>
                      </a:r>
                      <a:r>
                        <a:rPr lang="fr-FR" sz="2400" b="1" dirty="0">
                          <a:solidFill>
                            <a:schemeClr val="accent6"/>
                          </a:solidFill>
                        </a:rPr>
                        <a:t>Z</a:t>
                      </a:r>
                    </a:p>
                  </a:txBody>
                  <a:tcPr marL="68580" marR="68580" marT="34290" marB="34290"/>
                </a:tc>
                <a:tc>
                  <a:txBody>
                    <a:bodyPr/>
                    <a:lstStyle/>
                    <a:p>
                      <a:pPr algn="ctr"/>
                      <a:r>
                        <a:rPr lang="fr-FR" sz="2400" b="1" kern="1200" dirty="0">
                          <a:solidFill>
                            <a:schemeClr val="dk1"/>
                          </a:solidFill>
                          <a:latin typeface="+mn-lt"/>
                          <a:ea typeface="+mn-ea"/>
                          <a:cs typeface="+mn-cs"/>
                        </a:rPr>
                        <a:t>?</a:t>
                      </a:r>
                      <a:endParaRPr lang="fr-FR" sz="2400" b="1"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057744282"/>
              </p:ext>
            </p:extLst>
          </p:nvPr>
        </p:nvGraphicFramePr>
        <p:xfrm>
          <a:off x="499407" y="3137138"/>
          <a:ext cx="1375113" cy="342900"/>
        </p:xfrm>
        <a:graphic>
          <a:graphicData uri="http://schemas.openxmlformats.org/drawingml/2006/table">
            <a:tbl>
              <a:tblPr firstRow="1" bandRow="1">
                <a:tableStyleId>{3B4B98B0-60AC-42C2-AFA5-B58CD77FA1E5}</a:tableStyleId>
              </a:tblPr>
              <a:tblGrid>
                <a:gridCol w="1375113">
                  <a:extLst>
                    <a:ext uri="{9D8B030D-6E8A-4147-A177-3AD203B41FA5}">
                      <a16:colId xmlns:a16="http://schemas.microsoft.com/office/drawing/2014/main" val="20000"/>
                    </a:ext>
                  </a:extLst>
                </a:gridCol>
              </a:tblGrid>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 X &lt; Z </a:t>
                      </a:r>
                      <a:endParaRPr lang="fr-FR" sz="1800" b="1" dirty="0"/>
                    </a:p>
                  </a:txBody>
                  <a:tcPr marL="68580" marR="68580" marT="34290" marB="34290"/>
                </a:tc>
                <a:extLst>
                  <a:ext uri="{0D108BD9-81ED-4DB2-BD59-A6C34878D82A}">
                    <a16:rowId xmlns:a16="http://schemas.microsoft.com/office/drawing/2014/main" val="10000"/>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3992958312"/>
              </p:ext>
            </p:extLst>
          </p:nvPr>
        </p:nvGraphicFramePr>
        <p:xfrm>
          <a:off x="2118562" y="1744374"/>
          <a:ext cx="6750615" cy="4441824"/>
        </p:xfrm>
        <a:graphic>
          <a:graphicData uri="http://schemas.openxmlformats.org/drawingml/2006/table">
            <a:tbl>
              <a:tblPr/>
              <a:tblGrid>
                <a:gridCol w="929978">
                  <a:extLst>
                    <a:ext uri="{9D8B030D-6E8A-4147-A177-3AD203B41FA5}">
                      <a16:colId xmlns:a16="http://schemas.microsoft.com/office/drawing/2014/main" val="20000"/>
                    </a:ext>
                  </a:extLst>
                </a:gridCol>
                <a:gridCol w="1256364">
                  <a:extLst>
                    <a:ext uri="{9D8B030D-6E8A-4147-A177-3AD203B41FA5}">
                      <a16:colId xmlns:a16="http://schemas.microsoft.com/office/drawing/2014/main" val="20001"/>
                    </a:ext>
                  </a:extLst>
                </a:gridCol>
                <a:gridCol w="3738429">
                  <a:extLst>
                    <a:ext uri="{9D8B030D-6E8A-4147-A177-3AD203B41FA5}">
                      <a16:colId xmlns:a16="http://schemas.microsoft.com/office/drawing/2014/main" val="20002"/>
                    </a:ext>
                  </a:extLst>
                </a:gridCol>
                <a:gridCol w="825844">
                  <a:extLst>
                    <a:ext uri="{9D8B030D-6E8A-4147-A177-3AD203B41FA5}">
                      <a16:colId xmlns:a16="http://schemas.microsoft.com/office/drawing/2014/main" val="20003"/>
                    </a:ext>
                  </a:extLst>
                </a:gridCol>
              </a:tblGrid>
              <a:tr h="276692">
                <a:tc>
                  <a:txBody>
                    <a:bodyPr/>
                    <a:lstStyle/>
                    <a:p>
                      <a:pPr algn="ctr" fontAlgn="b"/>
                      <a:r>
                        <a:rPr lang="fr-FR" sz="2400" b="1" i="0" u="none" strike="noStrike" dirty="0">
                          <a:solidFill>
                            <a:schemeClr val="bg1"/>
                          </a:solidFill>
                          <a:latin typeface="Calibri"/>
                        </a:rPr>
                        <a:t> </a:t>
                      </a:r>
                    </a:p>
                  </a:txBody>
                  <a:tcPr marL="6588" marR="6588" marT="6588"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fr-FR" sz="2400" b="1" i="0" u="none" strike="noStrike" dirty="0">
                          <a:solidFill>
                            <a:schemeClr val="bg1"/>
                          </a:solidFill>
                          <a:latin typeface="Calibri"/>
                        </a:rPr>
                        <a:t>Force</a:t>
                      </a:r>
                    </a:p>
                  </a:txBody>
                  <a:tcPr marL="6588" marR="6588" marT="6588"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lvl="1" algn="l" fontAlgn="b"/>
                      <a:r>
                        <a:rPr lang="fr-FR" sz="2400" b="1" i="0" u="none" strike="noStrike" dirty="0">
                          <a:solidFill>
                            <a:schemeClr val="bg1"/>
                          </a:solidFill>
                          <a:latin typeface="Calibri"/>
                        </a:rPr>
                        <a:t>Distribution</a:t>
                      </a:r>
                    </a:p>
                  </a:txBody>
                  <a:tcPr marL="6588" marR="6588" marT="6588"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fr-FR" sz="2400" b="0" i="0" u="none" strike="noStrike" dirty="0">
                          <a:solidFill>
                            <a:schemeClr val="bg1"/>
                          </a:solidFill>
                          <a:latin typeface="Arial"/>
                        </a:rPr>
                        <a:t> F-NF</a:t>
                      </a:r>
                    </a:p>
                  </a:txBody>
                  <a:tcPr marL="6588" marR="6588" marT="6588"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276692">
                <a:tc>
                  <a:txBody>
                    <a:bodyPr/>
                    <a:lstStyle/>
                    <a:p>
                      <a:pPr algn="ctr" fontAlgn="b"/>
                      <a:r>
                        <a:rPr lang="fr-FR" sz="2400" b="1" i="0" u="none" strike="noStrike" dirty="0">
                          <a:latin typeface="Calibri"/>
                        </a:rPr>
                        <a:t>Passe</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400" b="0" i="1" u="none" strike="noStrike" dirty="0">
                        <a:latin typeface="Calibri"/>
                      </a:endParaRP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1" u="none" strike="noStrike" dirty="0">
                          <a:latin typeface="Calibri"/>
                        </a:rPr>
                        <a:t>impossible</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400" b="0" i="0" u="none" strike="noStrike" dirty="0">
                        <a:latin typeface="Calibri"/>
                      </a:endParaRP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6692">
                <a:tc>
                  <a:txBody>
                    <a:bodyPr/>
                    <a:lstStyle/>
                    <a:p>
                      <a:pPr algn="ctr" fontAlgn="b"/>
                      <a:r>
                        <a:rPr lang="fr-FR" sz="2400" b="1" i="0" u="none" strike="noStrike" dirty="0">
                          <a:latin typeface="Calibri"/>
                        </a:rPr>
                        <a:t>2Y</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mn-lt"/>
                        </a:rPr>
                        <a:t>≥6HL</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mn-lt"/>
                        </a:rPr>
                        <a:t>≥ </a:t>
                      </a:r>
                      <a:r>
                        <a:rPr lang="fr-FR" sz="2400" b="0" i="0" u="none" strike="noStrike" dirty="0">
                          <a:latin typeface="Calibri"/>
                        </a:rPr>
                        <a:t>5 cartes à Y</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9508">
                <a:tc>
                  <a:txBody>
                    <a:bodyPr/>
                    <a:lstStyle/>
                    <a:p>
                      <a:pPr algn="ctr" fontAlgn="b"/>
                      <a:r>
                        <a:rPr lang="fr-FR" sz="2400" b="1" i="0" u="none" strike="noStrike" dirty="0">
                          <a:solidFill>
                            <a:srgbClr val="0070C0"/>
                          </a:solidFill>
                          <a:latin typeface="Calibri"/>
                        </a:rPr>
                        <a:t>2SA</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6-9HL</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Calibri"/>
                        </a:rPr>
                        <a:t>« modérateur » , artificiel</a:t>
                      </a:r>
                    </a:p>
                    <a:p>
                      <a:pPr lvl="1" algn="l" fontAlgn="b"/>
                      <a:r>
                        <a:rPr lang="fr-FR" sz="2400" b="0" i="0" u="none" strike="noStrike" dirty="0">
                          <a:latin typeface="Calibri"/>
                        </a:rPr>
                        <a:t>demande au partenaire de revenir à 3X</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6692">
                <a:tc>
                  <a:txBody>
                    <a:bodyPr/>
                    <a:lstStyle/>
                    <a:p>
                      <a:pPr algn="ctr" fontAlgn="b"/>
                      <a:r>
                        <a:rPr lang="fr-FR" sz="2400" b="1" i="0" u="none" strike="noStrike" dirty="0">
                          <a:latin typeface="Calibri"/>
                        </a:rPr>
                        <a:t>3X</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mn-lt"/>
                        </a:rPr>
                        <a:t>≥11HLD</a:t>
                      </a:r>
                      <a:endParaRPr lang="fr-FR" sz="2400" b="0" i="0" u="none" strike="noStrike" dirty="0">
                        <a:latin typeface="Calibri"/>
                      </a:endParaRP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Calibri"/>
                        </a:rPr>
                        <a:t>fit à X, manche/chelem possible</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6692">
                <a:tc>
                  <a:txBody>
                    <a:bodyPr/>
                    <a:lstStyle/>
                    <a:p>
                      <a:pPr algn="ctr" fontAlgn="b"/>
                      <a:r>
                        <a:rPr lang="fr-FR" sz="2400" b="1" i="0" u="none" strike="noStrike" dirty="0">
                          <a:latin typeface="Calibri"/>
                        </a:rPr>
                        <a:t>3Z</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mn-lt"/>
                        </a:rPr>
                        <a:t>≥11HLD</a:t>
                      </a:r>
                      <a:endParaRPr lang="fr-FR" sz="2400" b="0" i="0" u="none" strike="noStrike" dirty="0">
                        <a:latin typeface="Calibri"/>
                      </a:endParaRP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Calibri"/>
                        </a:rPr>
                        <a:t>4-5 cartes à Z, chelem possible</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6692">
                <a:tc>
                  <a:txBody>
                    <a:bodyPr/>
                    <a:lstStyle/>
                    <a:p>
                      <a:pPr algn="ctr" fontAlgn="b"/>
                      <a:r>
                        <a:rPr lang="fr-FR" sz="2400" b="1" i="0" u="none" strike="noStrike" dirty="0">
                          <a:latin typeface="Calibri"/>
                        </a:rPr>
                        <a:t>3SA</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10-12HL</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Calibri"/>
                        </a:rPr>
                        <a:t>arrêt dans 4ème couleur</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NF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6692">
                <a:tc>
                  <a:txBody>
                    <a:bodyPr/>
                    <a:lstStyle/>
                    <a:p>
                      <a:pPr algn="ctr" fontAlgn="b"/>
                      <a:r>
                        <a:rPr lang="fr-FR" sz="2400" b="1" i="0" u="none" strike="noStrike" dirty="0">
                          <a:latin typeface="Calibri"/>
                        </a:rPr>
                        <a:t>4Z</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8-10HLD</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fr-FR" sz="2400" b="0" i="0" u="none" strike="noStrike" dirty="0">
                          <a:latin typeface="Calibri"/>
                        </a:rPr>
                        <a:t>4-5</a:t>
                      </a:r>
                      <a:r>
                        <a:rPr lang="fr-FR" sz="2400" b="0" i="0" u="none" strike="noStrike" baseline="0" dirty="0">
                          <a:latin typeface="Calibri"/>
                        </a:rPr>
                        <a:t> cartes à Z, jeu faible</a:t>
                      </a:r>
                      <a:endParaRPr lang="fr-FR" sz="2400" b="0" i="0" u="none" strike="noStrike" dirty="0">
                        <a:latin typeface="Calibri"/>
                      </a:endParaRP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0" i="0" u="none" strike="noStrike" dirty="0">
                          <a:latin typeface="Calibri"/>
                        </a:rPr>
                        <a:t>NF</a:t>
                      </a:r>
                    </a:p>
                  </a:txBody>
                  <a:tcPr marL="6588" marR="6588" marT="6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ZoneTexte 7"/>
          <p:cNvSpPr txBox="1"/>
          <p:nvPr/>
        </p:nvSpPr>
        <p:spPr>
          <a:xfrm>
            <a:off x="274822" y="6287797"/>
            <a:ext cx="6392390" cy="507831"/>
          </a:xfrm>
          <a:prstGeom prst="rect">
            <a:avLst/>
          </a:prstGeom>
          <a:noFill/>
        </p:spPr>
        <p:txBody>
          <a:bodyPr wrap="square" rtlCol="0">
            <a:spAutoFit/>
          </a:bodyPr>
          <a:lstStyle/>
          <a:p>
            <a:r>
              <a:rPr lang="fr-FR" sz="1350" i="1" dirty="0"/>
              <a:t>Après une réponse initiale au palier de 2, le camp est rapidement en  zone de chelem </a:t>
            </a:r>
          </a:p>
          <a:p>
            <a:r>
              <a:rPr lang="fr-FR" sz="1350" i="1" dirty="0"/>
              <a:t>et il faut essayer de juger de la concordance des 2 mains</a:t>
            </a:r>
          </a:p>
        </p:txBody>
      </p:sp>
    </p:spTree>
    <p:extLst>
      <p:ext uri="{BB962C8B-B14F-4D97-AF65-F5344CB8AC3E}">
        <p14:creationId xmlns:p14="http://schemas.microsoft.com/office/powerpoint/2010/main" val="277246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5525" y="344022"/>
            <a:ext cx="6858000" cy="461866"/>
          </a:xfrm>
        </p:spPr>
        <p:txBody>
          <a:bodyPr>
            <a:noAutofit/>
          </a:bodyPr>
          <a:lstStyle/>
          <a:p>
            <a:r>
              <a:rPr lang="fr-FR" sz="3000" dirty="0">
                <a:latin typeface="+mn-lt"/>
              </a:rPr>
              <a:t>Exercice 6</a:t>
            </a:r>
          </a:p>
        </p:txBody>
      </p:sp>
      <p:sp>
        <p:nvSpPr>
          <p:cNvPr id="3" name="Sous-titre 2"/>
          <p:cNvSpPr>
            <a:spLocks noGrp="1"/>
          </p:cNvSpPr>
          <p:nvPr>
            <p:ph type="subTitle" idx="1"/>
          </p:nvPr>
        </p:nvSpPr>
        <p:spPr>
          <a:xfrm>
            <a:off x="172994" y="805889"/>
            <a:ext cx="8588869" cy="642488"/>
          </a:xfrm>
        </p:spPr>
        <p:txBody>
          <a:bodyPr>
            <a:normAutofit/>
          </a:bodyPr>
          <a:lstStyle/>
          <a:p>
            <a:pPr algn="l"/>
            <a:r>
              <a:rPr lang="fr-FR" dirty="0"/>
              <a:t>Quelle est votre deuxième enchère en Nord après le début :</a:t>
            </a:r>
          </a:p>
          <a:p>
            <a:pPr algn="l"/>
            <a:endParaRPr lang="fr-FR" dirty="0"/>
          </a:p>
          <a:p>
            <a:pPr algn="l"/>
            <a:endParaRPr lang="fr-FR" dirty="0"/>
          </a:p>
          <a:p>
            <a:pPr algn="l"/>
            <a:endParaRPr lang="fr-FR" dirty="0"/>
          </a:p>
          <a:p>
            <a:pPr algn="l"/>
            <a:endParaRPr lang="fr-FR" dirty="0"/>
          </a:p>
          <a:p>
            <a:pPr algn="l"/>
            <a:endParaRPr lang="fr-FR" dirty="0"/>
          </a:p>
          <a:p>
            <a:pPr algn="l"/>
            <a:endParaRPr lang="fr-FR" dirty="0"/>
          </a:p>
          <a:p>
            <a:pPr algn="l"/>
            <a:endParaRPr lang="fr-FR" dirty="0"/>
          </a:p>
        </p:txBody>
      </p:sp>
      <p:sp>
        <p:nvSpPr>
          <p:cNvPr id="15" name="Rectangle à coins arrondis 14"/>
          <p:cNvSpPr/>
          <p:nvPr/>
        </p:nvSpPr>
        <p:spPr>
          <a:xfrm>
            <a:off x="116710" y="1652423"/>
            <a:ext cx="1890267" cy="133263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A V 4 3</a:t>
            </a:r>
            <a:br>
              <a:rPr lang="fr-FR" sz="2000" b="1" dirty="0"/>
            </a:br>
            <a:r>
              <a:rPr lang="fr-FR" sz="2000" dirty="0">
                <a:solidFill>
                  <a:srgbClr val="FF0000"/>
                </a:solidFill>
              </a:rPr>
              <a:t>♥ </a:t>
            </a:r>
            <a:r>
              <a:rPr lang="fr-FR" sz="2000" b="1" dirty="0">
                <a:solidFill>
                  <a:schemeClr val="tx1"/>
                </a:solidFill>
              </a:rPr>
              <a:t>D 6</a:t>
            </a:r>
            <a:br>
              <a:rPr lang="fr-FR" sz="2000" b="1" dirty="0"/>
            </a:br>
            <a:r>
              <a:rPr lang="fr-FR" sz="2000" dirty="0">
                <a:solidFill>
                  <a:srgbClr val="FFC000"/>
                </a:solidFill>
              </a:rPr>
              <a:t>♦ </a:t>
            </a:r>
            <a:r>
              <a:rPr lang="fr-FR" sz="2000" b="1" dirty="0">
                <a:solidFill>
                  <a:schemeClr val="dk1"/>
                </a:solidFill>
              </a:rPr>
              <a:t>R V 9 2</a:t>
            </a:r>
            <a:br>
              <a:rPr lang="fr-FR" sz="2000" b="1" dirty="0"/>
            </a:br>
            <a:r>
              <a:rPr lang="fr-FR" sz="2000" dirty="0">
                <a:solidFill>
                  <a:srgbClr val="00B050"/>
                </a:solidFill>
              </a:rPr>
              <a:t>♣ </a:t>
            </a:r>
            <a:r>
              <a:rPr lang="fr-FR" sz="2000" b="1" dirty="0">
                <a:solidFill>
                  <a:schemeClr val="dk1"/>
                </a:solidFill>
              </a:rPr>
              <a:t>8 5 3</a:t>
            </a:r>
            <a:endParaRPr lang="fr-FR" sz="2000" dirty="0">
              <a:solidFill>
                <a:srgbClr val="FF0000"/>
              </a:solidFill>
            </a:endParaRPr>
          </a:p>
        </p:txBody>
      </p:sp>
      <p:sp>
        <p:nvSpPr>
          <p:cNvPr id="16" name="Organigramme : Alternative 15"/>
          <p:cNvSpPr/>
          <p:nvPr/>
        </p:nvSpPr>
        <p:spPr>
          <a:xfrm>
            <a:off x="736068" y="3175458"/>
            <a:ext cx="831731" cy="429645"/>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3SA</a:t>
            </a:r>
          </a:p>
        </p:txBody>
      </p:sp>
      <p:sp>
        <p:nvSpPr>
          <p:cNvPr id="7" name="Rectangle à coins arrondis 6"/>
          <p:cNvSpPr/>
          <p:nvPr/>
        </p:nvSpPr>
        <p:spPr>
          <a:xfrm>
            <a:off x="121138" y="3685046"/>
            <a:ext cx="1885839" cy="6676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11H, arrêt </a:t>
            </a:r>
            <a:r>
              <a:rPr lang="fr-FR" sz="2000" dirty="0">
                <a:solidFill>
                  <a:srgbClr val="FFC000"/>
                </a:solidFill>
              </a:rPr>
              <a:t>♦</a:t>
            </a:r>
            <a:r>
              <a:rPr lang="fr-FR" sz="2000" dirty="0">
                <a:solidFill>
                  <a:schemeClr val="tx1"/>
                </a:solidFill>
              </a:rPr>
              <a:t> </a:t>
            </a:r>
          </a:p>
        </p:txBody>
      </p:sp>
      <p:sp>
        <p:nvSpPr>
          <p:cNvPr id="23" name="Rectangle à coins arrondis 22"/>
          <p:cNvSpPr/>
          <p:nvPr/>
        </p:nvSpPr>
        <p:spPr>
          <a:xfrm>
            <a:off x="2184401" y="1638774"/>
            <a:ext cx="1890268" cy="138675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R V 8 6 3</a:t>
            </a:r>
            <a:br>
              <a:rPr lang="fr-FR" sz="2000" b="1" dirty="0"/>
            </a:br>
            <a:r>
              <a:rPr lang="fr-FR" sz="2000" dirty="0">
                <a:solidFill>
                  <a:srgbClr val="FF0000"/>
                </a:solidFill>
              </a:rPr>
              <a:t>♥ </a:t>
            </a:r>
            <a:r>
              <a:rPr lang="fr-FR" sz="2000" b="1" dirty="0">
                <a:solidFill>
                  <a:schemeClr val="tx1"/>
                </a:solidFill>
              </a:rPr>
              <a:t>7 2</a:t>
            </a:r>
            <a:br>
              <a:rPr lang="fr-FR" sz="2000" b="1" dirty="0"/>
            </a:br>
            <a:r>
              <a:rPr lang="fr-FR" sz="2000" dirty="0">
                <a:solidFill>
                  <a:srgbClr val="FFC000"/>
                </a:solidFill>
              </a:rPr>
              <a:t>♦ </a:t>
            </a:r>
            <a:r>
              <a:rPr lang="fr-FR" sz="2000" b="1" dirty="0">
                <a:solidFill>
                  <a:schemeClr val="dk1"/>
                </a:solidFill>
              </a:rPr>
              <a:t>6 3</a:t>
            </a:r>
            <a:br>
              <a:rPr lang="fr-FR" sz="2000" b="1" dirty="0"/>
            </a:br>
            <a:r>
              <a:rPr lang="fr-FR" sz="2000" dirty="0">
                <a:solidFill>
                  <a:srgbClr val="00B050"/>
                </a:solidFill>
              </a:rPr>
              <a:t>♣ </a:t>
            </a:r>
            <a:r>
              <a:rPr lang="fr-FR" sz="2000" b="1" dirty="0">
                <a:solidFill>
                  <a:schemeClr val="dk1"/>
                </a:solidFill>
              </a:rPr>
              <a:t>D V 9 5</a:t>
            </a:r>
            <a:endParaRPr lang="fr-FR" sz="2000" dirty="0">
              <a:solidFill>
                <a:srgbClr val="FF0000"/>
              </a:solidFill>
            </a:endParaRPr>
          </a:p>
        </p:txBody>
      </p:sp>
      <p:sp>
        <p:nvSpPr>
          <p:cNvPr id="27" name="Organigramme : Alternative 26"/>
          <p:cNvSpPr/>
          <p:nvPr/>
        </p:nvSpPr>
        <p:spPr>
          <a:xfrm>
            <a:off x="2803760" y="3161811"/>
            <a:ext cx="831730" cy="429644"/>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2</a:t>
            </a:r>
            <a:r>
              <a:rPr lang="fr-FR" sz="2000" dirty="0">
                <a:solidFill>
                  <a:schemeClr val="tx1"/>
                </a:solidFill>
              </a:rPr>
              <a:t>♠</a:t>
            </a:r>
            <a:endParaRPr lang="fr-FR" sz="2000" b="1" dirty="0">
              <a:solidFill>
                <a:schemeClr val="tx1"/>
              </a:solidFill>
            </a:endParaRPr>
          </a:p>
        </p:txBody>
      </p:sp>
      <p:sp>
        <p:nvSpPr>
          <p:cNvPr id="28" name="Rectangle à coins arrondis 27"/>
          <p:cNvSpPr/>
          <p:nvPr/>
        </p:nvSpPr>
        <p:spPr>
          <a:xfrm>
            <a:off x="2184401" y="3685046"/>
            <a:ext cx="1890268" cy="6676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5 cartes, forcing</a:t>
            </a:r>
          </a:p>
        </p:txBody>
      </p:sp>
      <p:sp>
        <p:nvSpPr>
          <p:cNvPr id="30" name="Rectangle à coins arrondis 29"/>
          <p:cNvSpPr/>
          <p:nvPr/>
        </p:nvSpPr>
        <p:spPr>
          <a:xfrm>
            <a:off x="4293035" y="1638774"/>
            <a:ext cx="1890267" cy="138675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R 10 9 5</a:t>
            </a:r>
            <a:br>
              <a:rPr lang="fr-FR" sz="2000" b="1" dirty="0"/>
            </a:br>
            <a:r>
              <a:rPr lang="fr-FR" sz="2000" dirty="0">
                <a:solidFill>
                  <a:srgbClr val="FF0000"/>
                </a:solidFill>
              </a:rPr>
              <a:t>♥ </a:t>
            </a:r>
            <a:r>
              <a:rPr lang="fr-FR" sz="2000" b="1" dirty="0">
                <a:solidFill>
                  <a:schemeClr val="tx1"/>
                </a:solidFill>
              </a:rPr>
              <a:t>V 5</a:t>
            </a:r>
            <a:br>
              <a:rPr lang="fr-FR" sz="2000" b="1" dirty="0"/>
            </a:br>
            <a:r>
              <a:rPr lang="fr-FR" sz="2000" dirty="0">
                <a:solidFill>
                  <a:srgbClr val="FFC000"/>
                </a:solidFill>
              </a:rPr>
              <a:t>♦ </a:t>
            </a:r>
            <a:r>
              <a:rPr lang="fr-FR" sz="2000" b="1" dirty="0">
                <a:solidFill>
                  <a:schemeClr val="dk1"/>
                </a:solidFill>
              </a:rPr>
              <a:t>9 8 6 2</a:t>
            </a:r>
            <a:br>
              <a:rPr lang="fr-FR" sz="2000" b="1" dirty="0"/>
            </a:br>
            <a:r>
              <a:rPr lang="fr-FR" sz="2000" dirty="0">
                <a:solidFill>
                  <a:srgbClr val="00B050"/>
                </a:solidFill>
              </a:rPr>
              <a:t>♣ </a:t>
            </a:r>
            <a:r>
              <a:rPr lang="fr-FR" sz="2000" b="1" dirty="0">
                <a:solidFill>
                  <a:schemeClr val="dk1"/>
                </a:solidFill>
              </a:rPr>
              <a:t>D 6 3</a:t>
            </a:r>
            <a:endParaRPr lang="fr-FR" sz="2000" dirty="0">
              <a:solidFill>
                <a:srgbClr val="FF0000"/>
              </a:solidFill>
            </a:endParaRPr>
          </a:p>
        </p:txBody>
      </p:sp>
      <p:sp>
        <p:nvSpPr>
          <p:cNvPr id="31" name="Organigramme : Alternative 30"/>
          <p:cNvSpPr/>
          <p:nvPr/>
        </p:nvSpPr>
        <p:spPr>
          <a:xfrm>
            <a:off x="4912395" y="3161811"/>
            <a:ext cx="831730" cy="429644"/>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2SA</a:t>
            </a:r>
          </a:p>
        </p:txBody>
      </p:sp>
      <p:sp>
        <p:nvSpPr>
          <p:cNvPr id="32" name="Rectangle à coins arrondis 31"/>
          <p:cNvSpPr/>
          <p:nvPr/>
        </p:nvSpPr>
        <p:spPr>
          <a:xfrm>
            <a:off x="4293035" y="3685046"/>
            <a:ext cx="2553996" cy="6676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Artificiel, modérateur</a:t>
            </a:r>
          </a:p>
        </p:txBody>
      </p:sp>
      <p:graphicFrame>
        <p:nvGraphicFramePr>
          <p:cNvPr id="6" name="Tableau 5">
            <a:extLst>
              <a:ext uri="{FF2B5EF4-FFF2-40B4-BE49-F238E27FC236}">
                <a16:creationId xmlns:a16="http://schemas.microsoft.com/office/drawing/2014/main" id="{1600F7CE-7EC0-390C-A2B4-561C5DB66E91}"/>
              </a:ext>
            </a:extLst>
          </p:cNvPr>
          <p:cNvGraphicFramePr>
            <a:graphicFrameLocks noGrp="1"/>
          </p:cNvGraphicFramePr>
          <p:nvPr>
            <p:extLst>
              <p:ext uri="{D42A27DB-BD31-4B8C-83A1-F6EECF244321}">
                <p14:modId xmlns:p14="http://schemas.microsoft.com/office/powerpoint/2010/main" val="1293763370"/>
              </p:ext>
            </p:extLst>
          </p:nvPr>
        </p:nvGraphicFramePr>
        <p:xfrm>
          <a:off x="6493149" y="1242074"/>
          <a:ext cx="2268714" cy="1480940"/>
        </p:xfrm>
        <a:graphic>
          <a:graphicData uri="http://schemas.openxmlformats.org/drawingml/2006/table">
            <a:tbl>
              <a:tblPr firstRow="1" bandRow="1">
                <a:tableStyleId>{5C22544A-7EE6-4342-B048-85BDC9FD1C3A}</a:tableStyleId>
              </a:tblPr>
              <a:tblGrid>
                <a:gridCol w="1135950">
                  <a:extLst>
                    <a:ext uri="{9D8B030D-6E8A-4147-A177-3AD203B41FA5}">
                      <a16:colId xmlns:a16="http://schemas.microsoft.com/office/drawing/2014/main" val="20000"/>
                    </a:ext>
                  </a:extLst>
                </a:gridCol>
                <a:gridCol w="1132764">
                  <a:extLst>
                    <a:ext uri="{9D8B030D-6E8A-4147-A177-3AD203B41FA5}">
                      <a16:colId xmlns:a16="http://schemas.microsoft.com/office/drawing/2014/main" val="20001"/>
                    </a:ext>
                  </a:extLst>
                </a:gridCol>
              </a:tblGrid>
              <a:tr h="446100">
                <a:tc>
                  <a:txBody>
                    <a:bodyPr/>
                    <a:lstStyle/>
                    <a:p>
                      <a:pPr algn="ctr"/>
                      <a:r>
                        <a:rPr lang="fr-FR" sz="2400" dirty="0"/>
                        <a:t>Sud</a:t>
                      </a:r>
                    </a:p>
                  </a:txBody>
                  <a:tcPr/>
                </a:tc>
                <a:tc>
                  <a:txBody>
                    <a:bodyPr/>
                    <a:lstStyle/>
                    <a:p>
                      <a:pPr algn="ctr"/>
                      <a:r>
                        <a:rPr lang="fr-FR" sz="2400" dirty="0"/>
                        <a:t>Nord</a:t>
                      </a:r>
                    </a:p>
                  </a:txBody>
                  <a:tcPr>
                    <a:solidFill>
                      <a:srgbClr val="92D050"/>
                    </a:solidFill>
                  </a:tcPr>
                </a:tc>
                <a:extLst>
                  <a:ext uri="{0D108BD9-81ED-4DB2-BD59-A6C34878D82A}">
                    <a16:rowId xmlns:a16="http://schemas.microsoft.com/office/drawing/2014/main" val="10000"/>
                  </a:ext>
                </a:extLst>
              </a:tr>
              <a:tr h="505580">
                <a:tc>
                  <a:txBody>
                    <a:bodyPr/>
                    <a:lstStyle/>
                    <a:p>
                      <a:pPr algn="ctr"/>
                      <a:r>
                        <a:rPr lang="fr-FR" sz="2400" dirty="0"/>
                        <a:t>1</a:t>
                      </a:r>
                      <a:r>
                        <a:rPr lang="fr-FR" sz="2400" dirty="0">
                          <a:solidFill>
                            <a:srgbClr val="00B050"/>
                          </a:solidFill>
                        </a:rPr>
                        <a:t>♣</a:t>
                      </a:r>
                      <a:endParaRPr lang="fr-FR"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t>1</a:t>
                      </a:r>
                      <a:r>
                        <a:rPr lang="fr-FR" sz="2400" dirty="0">
                          <a:solidFill>
                            <a:schemeClr val="tx1"/>
                          </a:solidFill>
                        </a:rPr>
                        <a:t>♠</a:t>
                      </a:r>
                      <a:endParaRPr lang="fr-FR" sz="2400" dirty="0"/>
                    </a:p>
                  </a:txBody>
                  <a:tcPr/>
                </a:tc>
                <a:extLst>
                  <a:ext uri="{0D108BD9-81ED-4DB2-BD59-A6C34878D82A}">
                    <a16:rowId xmlns:a16="http://schemas.microsoft.com/office/drawing/2014/main" val="10001"/>
                  </a:ext>
                </a:extLst>
              </a:tr>
              <a:tr h="505580">
                <a:tc>
                  <a:txBody>
                    <a:bodyPr/>
                    <a:lstStyle/>
                    <a:p>
                      <a:pPr algn="ctr"/>
                      <a:r>
                        <a:rPr lang="fr-FR" sz="2400" dirty="0"/>
                        <a:t>2</a:t>
                      </a:r>
                      <a:r>
                        <a:rPr lang="fr-FR" sz="2400" dirty="0">
                          <a:solidFill>
                            <a:srgbClr val="FF0000"/>
                          </a:solidFill>
                        </a:rPr>
                        <a:t>♥</a:t>
                      </a:r>
                      <a:endParaRPr lang="fr-FR"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a:t>?</a:t>
                      </a:r>
                      <a:endParaRPr lang="fr-FR" sz="2800" dirty="0"/>
                    </a:p>
                  </a:txBody>
                  <a:tcPr/>
                </a:tc>
                <a:extLst>
                  <a:ext uri="{0D108BD9-81ED-4DB2-BD59-A6C34878D82A}">
                    <a16:rowId xmlns:a16="http://schemas.microsoft.com/office/drawing/2014/main" val="10002"/>
                  </a:ext>
                </a:extLst>
              </a:tr>
            </a:tbl>
          </a:graphicData>
        </a:graphic>
      </p:graphicFrame>
      <p:sp>
        <p:nvSpPr>
          <p:cNvPr id="4" name="Rectangle à coins arrondis 14">
            <a:extLst>
              <a:ext uri="{FF2B5EF4-FFF2-40B4-BE49-F238E27FC236}">
                <a16:creationId xmlns:a16="http://schemas.microsoft.com/office/drawing/2014/main" id="{C538B87A-B9FB-8A9B-FA7D-EF344275FE50}"/>
              </a:ext>
            </a:extLst>
          </p:cNvPr>
          <p:cNvSpPr/>
          <p:nvPr/>
        </p:nvSpPr>
        <p:spPr>
          <a:xfrm>
            <a:off x="1061844" y="4509720"/>
            <a:ext cx="1890267" cy="133263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A V 4 3</a:t>
            </a:r>
            <a:br>
              <a:rPr lang="fr-FR" sz="2000" b="1" dirty="0"/>
            </a:br>
            <a:r>
              <a:rPr lang="fr-FR" sz="2000" dirty="0">
                <a:solidFill>
                  <a:srgbClr val="FF0000"/>
                </a:solidFill>
              </a:rPr>
              <a:t>♥ </a:t>
            </a:r>
            <a:r>
              <a:rPr lang="fr-FR" sz="2000" b="1" dirty="0">
                <a:solidFill>
                  <a:schemeClr val="tx1"/>
                </a:solidFill>
              </a:rPr>
              <a:t>V 8</a:t>
            </a:r>
            <a:br>
              <a:rPr lang="fr-FR" sz="2000" b="1" dirty="0"/>
            </a:br>
            <a:r>
              <a:rPr lang="fr-FR" sz="2000" dirty="0">
                <a:solidFill>
                  <a:srgbClr val="FFC000"/>
                </a:solidFill>
              </a:rPr>
              <a:t>♦ </a:t>
            </a:r>
            <a:r>
              <a:rPr lang="fr-FR" sz="2000" b="1" dirty="0">
                <a:solidFill>
                  <a:schemeClr val="dk1"/>
                </a:solidFill>
              </a:rPr>
              <a:t>7 2</a:t>
            </a:r>
            <a:br>
              <a:rPr lang="fr-FR" sz="2000" b="1" dirty="0"/>
            </a:br>
            <a:r>
              <a:rPr lang="fr-FR" sz="2000" dirty="0">
                <a:solidFill>
                  <a:srgbClr val="00B050"/>
                </a:solidFill>
              </a:rPr>
              <a:t>♣ </a:t>
            </a:r>
            <a:r>
              <a:rPr lang="fr-FR" sz="2000" b="1" dirty="0">
                <a:solidFill>
                  <a:schemeClr val="dk1"/>
                </a:solidFill>
              </a:rPr>
              <a:t>R V 9 5 3 </a:t>
            </a:r>
            <a:endParaRPr lang="fr-FR" sz="2000" dirty="0">
              <a:solidFill>
                <a:srgbClr val="FF0000"/>
              </a:solidFill>
            </a:endParaRPr>
          </a:p>
        </p:txBody>
      </p:sp>
      <p:sp>
        <p:nvSpPr>
          <p:cNvPr id="5" name="Organigramme : Alternative 4">
            <a:extLst>
              <a:ext uri="{FF2B5EF4-FFF2-40B4-BE49-F238E27FC236}">
                <a16:creationId xmlns:a16="http://schemas.microsoft.com/office/drawing/2014/main" id="{38FA8D9B-B2A0-4FF9-BBE3-89F269C08C62}"/>
              </a:ext>
            </a:extLst>
          </p:cNvPr>
          <p:cNvSpPr/>
          <p:nvPr/>
        </p:nvSpPr>
        <p:spPr>
          <a:xfrm>
            <a:off x="1061844" y="5999345"/>
            <a:ext cx="1890267" cy="657926"/>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4</a:t>
            </a:r>
            <a:r>
              <a:rPr lang="fr-FR" sz="2000" dirty="0">
                <a:solidFill>
                  <a:srgbClr val="00B050"/>
                </a:solidFill>
              </a:rPr>
              <a:t>♣</a:t>
            </a:r>
            <a:r>
              <a:rPr lang="fr-FR" sz="2000" dirty="0">
                <a:solidFill>
                  <a:schemeClr val="tx1"/>
                </a:solidFill>
              </a:rPr>
              <a:t>, en route pour le chelem</a:t>
            </a:r>
            <a:endParaRPr lang="fr-FR" sz="2000" b="1" dirty="0">
              <a:solidFill>
                <a:schemeClr val="tx1"/>
              </a:solidFill>
            </a:endParaRPr>
          </a:p>
        </p:txBody>
      </p:sp>
      <p:sp>
        <p:nvSpPr>
          <p:cNvPr id="9" name="Rectangle à coins arrondis 22">
            <a:extLst>
              <a:ext uri="{FF2B5EF4-FFF2-40B4-BE49-F238E27FC236}">
                <a16:creationId xmlns:a16="http://schemas.microsoft.com/office/drawing/2014/main" id="{CBA4BCB1-9C53-B816-8942-7CA4548D37A6}"/>
              </a:ext>
            </a:extLst>
          </p:cNvPr>
          <p:cNvSpPr/>
          <p:nvPr/>
        </p:nvSpPr>
        <p:spPr>
          <a:xfrm>
            <a:off x="3129535" y="4496071"/>
            <a:ext cx="1890268" cy="138675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R V 8 6 3</a:t>
            </a:r>
            <a:br>
              <a:rPr lang="fr-FR" sz="2000" b="1" dirty="0"/>
            </a:br>
            <a:r>
              <a:rPr lang="fr-FR" sz="2000" dirty="0">
                <a:solidFill>
                  <a:srgbClr val="FF0000"/>
                </a:solidFill>
              </a:rPr>
              <a:t>♥ </a:t>
            </a:r>
            <a:r>
              <a:rPr lang="fr-FR" sz="2000" b="1" dirty="0">
                <a:solidFill>
                  <a:schemeClr val="tx1"/>
                </a:solidFill>
              </a:rPr>
              <a:t>V 9 8 3</a:t>
            </a:r>
            <a:br>
              <a:rPr lang="fr-FR" sz="2000" b="1" dirty="0"/>
            </a:br>
            <a:r>
              <a:rPr lang="fr-FR" sz="2000" dirty="0">
                <a:solidFill>
                  <a:srgbClr val="FFC000"/>
                </a:solidFill>
              </a:rPr>
              <a:t>♦ </a:t>
            </a:r>
            <a:r>
              <a:rPr lang="fr-FR" sz="2000" b="1" dirty="0">
                <a:solidFill>
                  <a:schemeClr val="dk1"/>
                </a:solidFill>
              </a:rPr>
              <a:t>A 4</a:t>
            </a:r>
            <a:br>
              <a:rPr lang="fr-FR" sz="2000" b="1" dirty="0"/>
            </a:br>
            <a:r>
              <a:rPr lang="fr-FR" sz="2000" dirty="0">
                <a:solidFill>
                  <a:srgbClr val="00B050"/>
                </a:solidFill>
              </a:rPr>
              <a:t>♣ </a:t>
            </a:r>
            <a:r>
              <a:rPr lang="fr-FR" sz="2000" b="1" dirty="0">
                <a:solidFill>
                  <a:schemeClr val="dk1"/>
                </a:solidFill>
              </a:rPr>
              <a:t>R 9 </a:t>
            </a:r>
            <a:endParaRPr lang="fr-FR" sz="2000" dirty="0">
              <a:solidFill>
                <a:srgbClr val="FF0000"/>
              </a:solidFill>
            </a:endParaRPr>
          </a:p>
        </p:txBody>
      </p:sp>
      <p:sp>
        <p:nvSpPr>
          <p:cNvPr id="10" name="Organigramme : Alternative 9">
            <a:extLst>
              <a:ext uri="{FF2B5EF4-FFF2-40B4-BE49-F238E27FC236}">
                <a16:creationId xmlns:a16="http://schemas.microsoft.com/office/drawing/2014/main" id="{532B07A6-E689-86C9-FC50-7D13031B9BCB}"/>
              </a:ext>
            </a:extLst>
          </p:cNvPr>
          <p:cNvSpPr/>
          <p:nvPr/>
        </p:nvSpPr>
        <p:spPr>
          <a:xfrm>
            <a:off x="3129535" y="5999345"/>
            <a:ext cx="1890267" cy="644277"/>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3</a:t>
            </a:r>
            <a:r>
              <a:rPr lang="fr-FR" sz="2000" dirty="0">
                <a:solidFill>
                  <a:srgbClr val="FF0000"/>
                </a:solidFill>
              </a:rPr>
              <a:t>♥</a:t>
            </a:r>
            <a:r>
              <a:rPr lang="fr-FR" sz="2000" dirty="0">
                <a:solidFill>
                  <a:schemeClr val="tx1"/>
                </a:solidFill>
              </a:rPr>
              <a:t>, proposition de chelem</a:t>
            </a:r>
            <a:endParaRPr lang="fr-FR" sz="2000" b="1" dirty="0">
              <a:solidFill>
                <a:schemeClr val="tx1"/>
              </a:solidFill>
            </a:endParaRPr>
          </a:p>
        </p:txBody>
      </p:sp>
      <p:sp>
        <p:nvSpPr>
          <p:cNvPr id="12" name="Rectangle à coins arrondis 29">
            <a:extLst>
              <a:ext uri="{FF2B5EF4-FFF2-40B4-BE49-F238E27FC236}">
                <a16:creationId xmlns:a16="http://schemas.microsoft.com/office/drawing/2014/main" id="{47085C22-F438-CED8-DE67-E2F77560E259}"/>
              </a:ext>
            </a:extLst>
          </p:cNvPr>
          <p:cNvSpPr/>
          <p:nvPr/>
        </p:nvSpPr>
        <p:spPr>
          <a:xfrm>
            <a:off x="5238169" y="4496071"/>
            <a:ext cx="1890267" cy="138675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 </a:t>
            </a:r>
            <a:r>
              <a:rPr lang="fr-FR" sz="2000" b="1" dirty="0">
                <a:solidFill>
                  <a:schemeClr val="tx1"/>
                </a:solidFill>
              </a:rPr>
              <a:t>D 10 9 5</a:t>
            </a:r>
            <a:br>
              <a:rPr lang="fr-FR" sz="2000" b="1" dirty="0"/>
            </a:br>
            <a:r>
              <a:rPr lang="fr-FR" sz="2000" dirty="0">
                <a:solidFill>
                  <a:srgbClr val="FF0000"/>
                </a:solidFill>
              </a:rPr>
              <a:t>♥ </a:t>
            </a:r>
            <a:r>
              <a:rPr lang="fr-FR" sz="2000" b="1" dirty="0">
                <a:solidFill>
                  <a:schemeClr val="tx1"/>
                </a:solidFill>
              </a:rPr>
              <a:t>5</a:t>
            </a:r>
            <a:br>
              <a:rPr lang="fr-FR" sz="2000" b="1" dirty="0"/>
            </a:br>
            <a:r>
              <a:rPr lang="fr-FR" sz="2000" dirty="0">
                <a:solidFill>
                  <a:srgbClr val="FFC000"/>
                </a:solidFill>
              </a:rPr>
              <a:t>♦</a:t>
            </a:r>
            <a:r>
              <a:rPr lang="fr-FR" sz="2000" b="1" dirty="0">
                <a:solidFill>
                  <a:schemeClr val="dk1"/>
                </a:solidFill>
              </a:rPr>
              <a:t> 8 7 6 5 2</a:t>
            </a:r>
            <a:br>
              <a:rPr lang="fr-FR" sz="2000" b="1" dirty="0"/>
            </a:br>
            <a:r>
              <a:rPr lang="fr-FR" sz="2000" dirty="0">
                <a:solidFill>
                  <a:srgbClr val="00B050"/>
                </a:solidFill>
              </a:rPr>
              <a:t>♣ </a:t>
            </a:r>
            <a:r>
              <a:rPr lang="fr-FR" sz="2000" b="1" dirty="0">
                <a:solidFill>
                  <a:schemeClr val="dk1"/>
                </a:solidFill>
              </a:rPr>
              <a:t>A 6 3</a:t>
            </a:r>
            <a:endParaRPr lang="fr-FR" sz="2000" dirty="0">
              <a:solidFill>
                <a:srgbClr val="FF0000"/>
              </a:solidFill>
            </a:endParaRPr>
          </a:p>
        </p:txBody>
      </p:sp>
      <p:sp>
        <p:nvSpPr>
          <p:cNvPr id="13" name="Organigramme : Alternative 12">
            <a:extLst>
              <a:ext uri="{FF2B5EF4-FFF2-40B4-BE49-F238E27FC236}">
                <a16:creationId xmlns:a16="http://schemas.microsoft.com/office/drawing/2014/main" id="{03EBF9C0-12CB-4B9E-6A4A-9929939C684B}"/>
              </a:ext>
            </a:extLst>
          </p:cNvPr>
          <p:cNvSpPr/>
          <p:nvPr/>
        </p:nvSpPr>
        <p:spPr>
          <a:xfrm>
            <a:off x="5238169" y="5999345"/>
            <a:ext cx="1890266" cy="657926"/>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2SA </a:t>
            </a:r>
            <a:r>
              <a:rPr lang="fr-FR" sz="2000" dirty="0">
                <a:solidFill>
                  <a:schemeClr val="tx1"/>
                </a:solidFill>
              </a:rPr>
              <a:t>« modérateur »</a:t>
            </a:r>
          </a:p>
        </p:txBody>
      </p:sp>
    </p:spTree>
    <p:extLst>
      <p:ext uri="{BB962C8B-B14F-4D97-AF65-F5344CB8AC3E}">
        <p14:creationId xmlns:p14="http://schemas.microsoft.com/office/powerpoint/2010/main" val="103551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p:cTn id="34" dur="500" fill="hold"/>
                                        <p:tgtEl>
                                          <p:spTgt spid="23"/>
                                        </p:tgtEl>
                                        <p:attrNameLst>
                                          <p:attrName>ppt_w</p:attrName>
                                        </p:attrNameLst>
                                      </p:cBhvr>
                                      <p:tavLst>
                                        <p:tav tm="0">
                                          <p:val>
                                            <p:fltVal val="0"/>
                                          </p:val>
                                        </p:tav>
                                        <p:tav tm="100000">
                                          <p:val>
                                            <p:strVal val="#ppt_w"/>
                                          </p:val>
                                        </p:tav>
                                      </p:tavLst>
                                    </p:anim>
                                    <p:anim calcmode="lin" valueType="num">
                                      <p:cBhvr>
                                        <p:cTn id="35" dur="500" fill="hold"/>
                                        <p:tgtEl>
                                          <p:spTgt spid="23"/>
                                        </p:tgtEl>
                                        <p:attrNameLst>
                                          <p:attrName>ppt_h</p:attrName>
                                        </p:attrNameLst>
                                      </p:cBhvr>
                                      <p:tavLst>
                                        <p:tav tm="0">
                                          <p:val>
                                            <p:fltVal val="0"/>
                                          </p:val>
                                        </p:tav>
                                        <p:tav tm="100000">
                                          <p:val>
                                            <p:strVal val="#ppt_h"/>
                                          </p:val>
                                        </p:tav>
                                      </p:tavLst>
                                    </p:anim>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additive="base">
                                        <p:cTn id="60" dur="500" fill="hold"/>
                                        <p:tgtEl>
                                          <p:spTgt spid="31"/>
                                        </p:tgtEl>
                                        <p:attrNameLst>
                                          <p:attrName>ppt_x</p:attrName>
                                        </p:attrNameLst>
                                      </p:cBhvr>
                                      <p:tavLst>
                                        <p:tav tm="0">
                                          <p:val>
                                            <p:strVal val="#ppt_x"/>
                                          </p:val>
                                        </p:tav>
                                        <p:tav tm="100000">
                                          <p:val>
                                            <p:strVal val="#ppt_x"/>
                                          </p:val>
                                        </p:tav>
                                      </p:tavLst>
                                    </p:anim>
                                    <p:anim calcmode="lin" valueType="num">
                                      <p:cBhvr additive="base">
                                        <p:cTn id="6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additive="base">
                                        <p:cTn id="66" dur="500" fill="hold"/>
                                        <p:tgtEl>
                                          <p:spTgt spid="32"/>
                                        </p:tgtEl>
                                        <p:attrNameLst>
                                          <p:attrName>ppt_x</p:attrName>
                                        </p:attrNameLst>
                                      </p:cBhvr>
                                      <p:tavLst>
                                        <p:tav tm="0">
                                          <p:val>
                                            <p:strVal val="#ppt_x"/>
                                          </p:val>
                                        </p:tav>
                                        <p:tav tm="100000">
                                          <p:val>
                                            <p:strVal val="#ppt_x"/>
                                          </p:val>
                                        </p:tav>
                                      </p:tavLst>
                                    </p:anim>
                                    <p:anim calcmode="lin" valueType="num">
                                      <p:cBhvr additive="base">
                                        <p:cTn id="6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4"/>
                                        </p:tgtEl>
                                        <p:attrNameLst>
                                          <p:attrName>style.visibility</p:attrName>
                                        </p:attrNameLst>
                                      </p:cBhvr>
                                      <p:to>
                                        <p:strVal val="visible"/>
                                      </p:to>
                                    </p:set>
                                    <p:anim calcmode="lin" valueType="num">
                                      <p:cBhvr>
                                        <p:cTn id="72" dur="500" fill="hold"/>
                                        <p:tgtEl>
                                          <p:spTgt spid="4"/>
                                        </p:tgtEl>
                                        <p:attrNameLst>
                                          <p:attrName>ppt_w</p:attrName>
                                        </p:attrNameLst>
                                      </p:cBhvr>
                                      <p:tavLst>
                                        <p:tav tm="0">
                                          <p:val>
                                            <p:fltVal val="0"/>
                                          </p:val>
                                        </p:tav>
                                        <p:tav tm="100000">
                                          <p:val>
                                            <p:strVal val="#ppt_w"/>
                                          </p:val>
                                        </p:tav>
                                      </p:tavLst>
                                    </p:anim>
                                    <p:anim calcmode="lin" valueType="num">
                                      <p:cBhvr>
                                        <p:cTn id="73" dur="500" fill="hold"/>
                                        <p:tgtEl>
                                          <p:spTgt spid="4"/>
                                        </p:tgtEl>
                                        <p:attrNameLst>
                                          <p:attrName>ppt_h</p:attrName>
                                        </p:attrNameLst>
                                      </p:cBhvr>
                                      <p:tavLst>
                                        <p:tav tm="0">
                                          <p:val>
                                            <p:fltVal val="0"/>
                                          </p:val>
                                        </p:tav>
                                        <p:tav tm="100000">
                                          <p:val>
                                            <p:strVal val="#ppt_h"/>
                                          </p:val>
                                        </p:tav>
                                      </p:tavLst>
                                    </p:anim>
                                    <p:animEffect transition="in" filter="fade">
                                      <p:cBhvr>
                                        <p:cTn id="74" dur="500"/>
                                        <p:tgtEl>
                                          <p:spTgt spid="4"/>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fill="hold"/>
                                        <p:tgtEl>
                                          <p:spTgt spid="5"/>
                                        </p:tgtEl>
                                        <p:attrNameLst>
                                          <p:attrName>ppt_x</p:attrName>
                                        </p:attrNameLst>
                                      </p:cBhvr>
                                      <p:tavLst>
                                        <p:tav tm="0">
                                          <p:val>
                                            <p:strVal val="#ppt_x"/>
                                          </p:val>
                                        </p:tav>
                                        <p:tav tm="100000">
                                          <p:val>
                                            <p:strVal val="#ppt_x"/>
                                          </p:val>
                                        </p:tav>
                                      </p:tavLst>
                                    </p:anim>
                                    <p:anim calcmode="lin" valueType="num">
                                      <p:cBhvr additive="base">
                                        <p:cTn id="8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p:cTn id="85" dur="500" fill="hold"/>
                                        <p:tgtEl>
                                          <p:spTgt spid="9"/>
                                        </p:tgtEl>
                                        <p:attrNameLst>
                                          <p:attrName>ppt_w</p:attrName>
                                        </p:attrNameLst>
                                      </p:cBhvr>
                                      <p:tavLst>
                                        <p:tav tm="0">
                                          <p:val>
                                            <p:fltVal val="0"/>
                                          </p:val>
                                        </p:tav>
                                        <p:tav tm="100000">
                                          <p:val>
                                            <p:strVal val="#ppt_w"/>
                                          </p:val>
                                        </p:tav>
                                      </p:tavLst>
                                    </p:anim>
                                    <p:anim calcmode="lin" valueType="num">
                                      <p:cBhvr>
                                        <p:cTn id="86" dur="500" fill="hold"/>
                                        <p:tgtEl>
                                          <p:spTgt spid="9"/>
                                        </p:tgtEl>
                                        <p:attrNameLst>
                                          <p:attrName>ppt_h</p:attrName>
                                        </p:attrNameLst>
                                      </p:cBhvr>
                                      <p:tavLst>
                                        <p:tav tm="0">
                                          <p:val>
                                            <p:fltVal val="0"/>
                                          </p:val>
                                        </p:tav>
                                        <p:tav tm="100000">
                                          <p:val>
                                            <p:strVal val="#ppt_h"/>
                                          </p:val>
                                        </p:tav>
                                      </p:tavLst>
                                    </p:anim>
                                    <p:animEffect transition="in" filter="fade">
                                      <p:cBhvr>
                                        <p:cTn id="87" dur="500"/>
                                        <p:tgtEl>
                                          <p:spTgt spid="9"/>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500" fill="hold"/>
                                        <p:tgtEl>
                                          <p:spTgt spid="10"/>
                                        </p:tgtEl>
                                        <p:attrNameLst>
                                          <p:attrName>ppt_x</p:attrName>
                                        </p:attrNameLst>
                                      </p:cBhvr>
                                      <p:tavLst>
                                        <p:tav tm="0">
                                          <p:val>
                                            <p:strVal val="#ppt_x"/>
                                          </p:val>
                                        </p:tav>
                                        <p:tav tm="100000">
                                          <p:val>
                                            <p:strVal val="#ppt_x"/>
                                          </p:val>
                                        </p:tav>
                                      </p:tavLst>
                                    </p:anim>
                                    <p:anim calcmode="lin" valueType="num">
                                      <p:cBhvr additive="base">
                                        <p:cTn id="9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 calcmode="lin" valueType="num">
                                      <p:cBhvr additive="base">
                                        <p:cTn id="105" dur="500" fill="hold"/>
                                        <p:tgtEl>
                                          <p:spTgt spid="13"/>
                                        </p:tgtEl>
                                        <p:attrNameLst>
                                          <p:attrName>ppt_x</p:attrName>
                                        </p:attrNameLst>
                                      </p:cBhvr>
                                      <p:tavLst>
                                        <p:tav tm="0">
                                          <p:val>
                                            <p:strVal val="#ppt_x"/>
                                          </p:val>
                                        </p:tav>
                                        <p:tav tm="100000">
                                          <p:val>
                                            <p:strVal val="#ppt_x"/>
                                          </p:val>
                                        </p:tav>
                                      </p:tavLst>
                                    </p:anim>
                                    <p:anim calcmode="lin" valueType="num">
                                      <p:cBhvr additive="base">
                                        <p:cTn id="10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7" grpId="0" animBg="1"/>
      <p:bldP spid="23" grpId="0" animBg="1"/>
      <p:bldP spid="27" grpId="0" animBg="1"/>
      <p:bldP spid="28" grpId="0" animBg="1"/>
      <p:bldP spid="30" grpId="0" animBg="1"/>
      <p:bldP spid="31" grpId="0" animBg="1"/>
      <p:bldP spid="32" grpId="0" animBg="1"/>
      <p:bldP spid="4" grpId="0" animBg="1"/>
      <p:bldP spid="5" grpId="0" animBg="1"/>
      <p:bldP spid="9" grpId="0" animBg="1"/>
      <p:bldP spid="10"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37513" y="5440220"/>
            <a:ext cx="8767746" cy="129253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La  force d’un bicolore cher est de 18  à 22 points HL.</a:t>
            </a:r>
          </a:p>
        </p:txBody>
      </p:sp>
      <p:sp>
        <p:nvSpPr>
          <p:cNvPr id="2" name="Titre 1"/>
          <p:cNvSpPr>
            <a:spLocks noGrp="1"/>
          </p:cNvSpPr>
          <p:nvPr>
            <p:ph type="ctrTitle"/>
          </p:nvPr>
        </p:nvSpPr>
        <p:spPr>
          <a:xfrm>
            <a:off x="1109019" y="296705"/>
            <a:ext cx="6858000" cy="461866"/>
          </a:xfrm>
        </p:spPr>
        <p:txBody>
          <a:bodyPr>
            <a:noAutofit/>
          </a:bodyPr>
          <a:lstStyle/>
          <a:p>
            <a:r>
              <a:rPr lang="fr-FR" sz="3000" b="1" dirty="0">
                <a:latin typeface="+mn-lt"/>
              </a:rPr>
              <a:t>… Bicolore cher</a:t>
            </a:r>
            <a:endParaRPr lang="fr-FR" sz="3000" dirty="0">
              <a:latin typeface="+mn-lt"/>
            </a:endParaRPr>
          </a:p>
        </p:txBody>
      </p:sp>
      <p:sp>
        <p:nvSpPr>
          <p:cNvPr id="3" name="Sous-titre 2"/>
          <p:cNvSpPr>
            <a:spLocks noGrp="1"/>
          </p:cNvSpPr>
          <p:nvPr>
            <p:ph type="subTitle" idx="1"/>
          </p:nvPr>
        </p:nvSpPr>
        <p:spPr>
          <a:xfrm>
            <a:off x="237513" y="769403"/>
            <a:ext cx="8730049" cy="5783472"/>
          </a:xfrm>
        </p:spPr>
        <p:txBody>
          <a:bodyPr>
            <a:normAutofit/>
          </a:bodyPr>
          <a:lstStyle/>
          <a:p>
            <a:pPr algn="l"/>
            <a:r>
              <a:rPr lang="fr-FR" b="1" dirty="0"/>
              <a:t>L’annonce de la deuxième couleur </a:t>
            </a:r>
            <a:r>
              <a:rPr lang="fr-FR" b="1" u="sng" dirty="0">
                <a:solidFill>
                  <a:srgbClr val="FF0000"/>
                </a:solidFill>
              </a:rPr>
              <a:t>dépasse</a:t>
            </a:r>
            <a:r>
              <a:rPr lang="fr-FR" b="1" dirty="0"/>
              <a:t> le palier de répétition de la couleur d’ouverture</a:t>
            </a:r>
          </a:p>
          <a:p>
            <a:pPr algn="l"/>
            <a:endParaRPr lang="fr-FR" dirty="0"/>
          </a:p>
          <a:p>
            <a:pPr algn="l"/>
            <a:endParaRPr lang="fr-FR" dirty="0"/>
          </a:p>
          <a:p>
            <a:pPr algn="l"/>
            <a:endParaRPr lang="fr-FR" dirty="0"/>
          </a:p>
          <a:p>
            <a:pPr algn="l"/>
            <a:endParaRPr lang="fr-FR" dirty="0"/>
          </a:p>
          <a:p>
            <a:pPr algn="l"/>
            <a:endParaRPr lang="fr-FR" dirty="0"/>
          </a:p>
          <a:p>
            <a:pPr algn="l"/>
            <a:endParaRPr lang="fr-FR" dirty="0"/>
          </a:p>
          <a:p>
            <a:pPr algn="l"/>
            <a:r>
              <a:rPr lang="fr-FR" dirty="0"/>
              <a:t>On dit que l’ouvreur a annoncé de façon chère son bicolore ou qu’il a décrit un </a:t>
            </a:r>
            <a:r>
              <a:rPr lang="fr-FR" b="1" dirty="0"/>
              <a:t>bicolore cher.</a:t>
            </a:r>
          </a:p>
          <a:p>
            <a:pPr algn="l"/>
            <a:r>
              <a:rPr lang="fr-FR" b="1" dirty="0"/>
              <a:t>	</a:t>
            </a:r>
          </a:p>
        </p:txBody>
      </p:sp>
      <p:graphicFrame>
        <p:nvGraphicFramePr>
          <p:cNvPr id="5" name="Tableau 4"/>
          <p:cNvGraphicFramePr>
            <a:graphicFrameLocks noGrp="1"/>
          </p:cNvGraphicFramePr>
          <p:nvPr>
            <p:extLst>
              <p:ext uri="{D42A27DB-BD31-4B8C-83A1-F6EECF244321}">
                <p14:modId xmlns:p14="http://schemas.microsoft.com/office/powerpoint/2010/main" val="1195706900"/>
              </p:ext>
            </p:extLst>
          </p:nvPr>
        </p:nvGraphicFramePr>
        <p:xfrm>
          <a:off x="1468147" y="1857138"/>
          <a:ext cx="2195454" cy="1303020"/>
        </p:xfrm>
        <a:graphic>
          <a:graphicData uri="http://schemas.openxmlformats.org/drawingml/2006/table">
            <a:tbl>
              <a:tblPr firstRow="1" bandRow="1">
                <a:tableStyleId>{5C22544A-7EE6-4342-B048-85BDC9FD1C3A}</a:tableStyleId>
              </a:tblPr>
              <a:tblGrid>
                <a:gridCol w="1097727">
                  <a:extLst>
                    <a:ext uri="{9D8B030D-6E8A-4147-A177-3AD203B41FA5}">
                      <a16:colId xmlns:a16="http://schemas.microsoft.com/office/drawing/2014/main" val="20000"/>
                    </a:ext>
                  </a:extLst>
                </a:gridCol>
                <a:gridCol w="1097727">
                  <a:extLst>
                    <a:ext uri="{9D8B030D-6E8A-4147-A177-3AD203B41FA5}">
                      <a16:colId xmlns:a16="http://schemas.microsoft.com/office/drawing/2014/main" val="20001"/>
                    </a:ext>
                  </a:extLst>
                </a:gridCol>
              </a:tblGrid>
              <a:tr h="422707">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388811">
                <a:tc>
                  <a:txBody>
                    <a:bodyPr/>
                    <a:lstStyle/>
                    <a:p>
                      <a:pPr algn="ctr"/>
                      <a:r>
                        <a:rPr lang="fr-FR" sz="2400" dirty="0"/>
                        <a:t>1</a:t>
                      </a:r>
                      <a:r>
                        <a:rPr lang="fr-FR" sz="2400" dirty="0">
                          <a:solidFill>
                            <a:srgbClr val="00B050"/>
                          </a:solidFill>
                        </a:rPr>
                        <a:t>♣</a:t>
                      </a:r>
                      <a:endParaRPr lang="fr-FR" sz="2400" dirty="0"/>
                    </a:p>
                  </a:txBody>
                  <a:tcPr marL="68580" marR="68580" marT="34290" marB="34290"/>
                </a:tc>
                <a:tc>
                  <a:txBody>
                    <a:bodyPr/>
                    <a:lstStyle/>
                    <a:p>
                      <a:pPr algn="ctr"/>
                      <a:r>
                        <a:rPr lang="fr-FR" sz="2400" dirty="0"/>
                        <a:t>1</a:t>
                      </a:r>
                      <a:r>
                        <a:rPr lang="fr-FR" sz="2400" dirty="0">
                          <a:solidFill>
                            <a:srgbClr val="FF0000"/>
                          </a:solidFill>
                        </a:rPr>
                        <a:t>♥</a:t>
                      </a:r>
                      <a:endParaRPr lang="fr-FR" sz="2400" dirty="0"/>
                    </a:p>
                  </a:txBody>
                  <a:tcPr marL="68580" marR="68580" marT="34290" marB="34290"/>
                </a:tc>
                <a:extLst>
                  <a:ext uri="{0D108BD9-81ED-4DB2-BD59-A6C34878D82A}">
                    <a16:rowId xmlns:a16="http://schemas.microsoft.com/office/drawing/2014/main" val="10001"/>
                  </a:ext>
                </a:extLst>
              </a:tr>
              <a:tr h="388811">
                <a:tc>
                  <a:txBody>
                    <a:bodyPr/>
                    <a:lstStyle/>
                    <a:p>
                      <a:pPr algn="ctr"/>
                      <a:r>
                        <a:rPr lang="fr-FR" sz="2400" dirty="0"/>
                        <a:t>2</a:t>
                      </a:r>
                      <a:r>
                        <a:rPr lang="fr-FR" sz="2400" dirty="0">
                          <a:solidFill>
                            <a:srgbClr val="FFC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8" name="ZoneTexte 7"/>
          <p:cNvSpPr txBox="1"/>
          <p:nvPr/>
        </p:nvSpPr>
        <p:spPr>
          <a:xfrm>
            <a:off x="687216" y="3224906"/>
            <a:ext cx="3762807" cy="923330"/>
          </a:xfrm>
          <a:prstGeom prst="rect">
            <a:avLst/>
          </a:prstGeom>
          <a:noFill/>
        </p:spPr>
        <p:txBody>
          <a:bodyPr wrap="square" rtlCol="0">
            <a:spAutoFit/>
          </a:bodyPr>
          <a:lstStyle/>
          <a:p>
            <a:r>
              <a:rPr lang="fr-FR" dirty="0"/>
              <a:t>L’annonce de la deuxième couleur à 2</a:t>
            </a:r>
            <a:r>
              <a:rPr lang="fr-FR" dirty="0">
                <a:solidFill>
                  <a:srgbClr val="FFC000"/>
                </a:solidFill>
              </a:rPr>
              <a:t>♦</a:t>
            </a:r>
            <a:r>
              <a:rPr lang="fr-FR" dirty="0"/>
              <a:t> dépasse 2</a:t>
            </a:r>
            <a:r>
              <a:rPr lang="fr-FR" dirty="0">
                <a:solidFill>
                  <a:srgbClr val="00B050"/>
                </a:solidFill>
              </a:rPr>
              <a:t>♣</a:t>
            </a:r>
            <a:r>
              <a:rPr lang="fr-FR" dirty="0"/>
              <a:t>, répétition de la couleur d’ouverture</a:t>
            </a:r>
          </a:p>
        </p:txBody>
      </p:sp>
      <p:graphicFrame>
        <p:nvGraphicFramePr>
          <p:cNvPr id="17" name="Tableau 16"/>
          <p:cNvGraphicFramePr>
            <a:graphicFrameLocks noGrp="1"/>
          </p:cNvGraphicFramePr>
          <p:nvPr>
            <p:extLst>
              <p:ext uri="{D42A27DB-BD31-4B8C-83A1-F6EECF244321}">
                <p14:modId xmlns:p14="http://schemas.microsoft.com/office/powerpoint/2010/main" val="829292570"/>
              </p:ext>
            </p:extLst>
          </p:nvPr>
        </p:nvGraphicFramePr>
        <p:xfrm>
          <a:off x="5405218" y="1844873"/>
          <a:ext cx="2195454" cy="1327551"/>
        </p:xfrm>
        <a:graphic>
          <a:graphicData uri="http://schemas.openxmlformats.org/drawingml/2006/table">
            <a:tbl>
              <a:tblPr firstRow="1" bandRow="1">
                <a:tableStyleId>{5C22544A-7EE6-4342-B048-85BDC9FD1C3A}</a:tableStyleId>
              </a:tblPr>
              <a:tblGrid>
                <a:gridCol w="1097727">
                  <a:extLst>
                    <a:ext uri="{9D8B030D-6E8A-4147-A177-3AD203B41FA5}">
                      <a16:colId xmlns:a16="http://schemas.microsoft.com/office/drawing/2014/main" val="20000"/>
                    </a:ext>
                  </a:extLst>
                </a:gridCol>
                <a:gridCol w="1097727">
                  <a:extLst>
                    <a:ext uri="{9D8B030D-6E8A-4147-A177-3AD203B41FA5}">
                      <a16:colId xmlns:a16="http://schemas.microsoft.com/office/drawing/2014/main" val="20001"/>
                    </a:ext>
                  </a:extLst>
                </a:gridCol>
              </a:tblGrid>
              <a:tr h="458871">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22074">
                <a:tc>
                  <a:txBody>
                    <a:bodyPr/>
                    <a:lstStyle/>
                    <a:p>
                      <a:pPr algn="ctr"/>
                      <a:r>
                        <a:rPr lang="fr-FR" sz="2400" dirty="0"/>
                        <a:t>1</a:t>
                      </a:r>
                      <a:r>
                        <a:rPr lang="fr-FR" sz="2400" dirty="0">
                          <a:solidFill>
                            <a:srgbClr val="FFC00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422074">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10" name="ZoneTexte 9"/>
          <p:cNvSpPr txBox="1"/>
          <p:nvPr/>
        </p:nvSpPr>
        <p:spPr>
          <a:xfrm>
            <a:off x="4893119" y="3209917"/>
            <a:ext cx="3762807" cy="923330"/>
          </a:xfrm>
          <a:prstGeom prst="rect">
            <a:avLst/>
          </a:prstGeom>
          <a:noFill/>
        </p:spPr>
        <p:txBody>
          <a:bodyPr wrap="square" rtlCol="0">
            <a:spAutoFit/>
          </a:bodyPr>
          <a:lstStyle/>
          <a:p>
            <a:r>
              <a:rPr lang="fr-FR" dirty="0"/>
              <a:t>L’annonce de la deuxième couleur à 2</a:t>
            </a:r>
            <a:r>
              <a:rPr lang="fr-FR" dirty="0">
                <a:solidFill>
                  <a:srgbClr val="FF0000"/>
                </a:solidFill>
              </a:rPr>
              <a:t>♥</a:t>
            </a:r>
            <a:r>
              <a:rPr lang="fr-FR" dirty="0">
                <a:solidFill>
                  <a:srgbClr val="00B050"/>
                </a:solidFill>
              </a:rPr>
              <a:t> </a:t>
            </a:r>
            <a:r>
              <a:rPr lang="fr-FR" dirty="0"/>
              <a:t>est au-dessus de 2</a:t>
            </a:r>
            <a:r>
              <a:rPr lang="fr-FR" dirty="0">
                <a:solidFill>
                  <a:srgbClr val="FFC000"/>
                </a:solidFill>
              </a:rPr>
              <a:t>♦</a:t>
            </a:r>
            <a:r>
              <a:rPr lang="fr-FR" dirty="0"/>
              <a:t>, répétition de la couleur d’ouverture</a:t>
            </a:r>
          </a:p>
        </p:txBody>
      </p:sp>
    </p:spTree>
    <p:extLst>
      <p:ext uri="{BB962C8B-B14F-4D97-AF65-F5344CB8AC3E}">
        <p14:creationId xmlns:p14="http://schemas.microsoft.com/office/powerpoint/2010/main" val="188583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down)">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down)">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4754" y="287798"/>
            <a:ext cx="8394492" cy="495890"/>
          </a:xfrm>
        </p:spPr>
        <p:txBody>
          <a:bodyPr>
            <a:noAutofit/>
          </a:bodyPr>
          <a:lstStyle/>
          <a:p>
            <a:r>
              <a:rPr lang="fr-FR" sz="3000" dirty="0">
                <a:latin typeface="+mn-lt"/>
              </a:rPr>
              <a:t>Conditions pour annoncer un bicolore cher</a:t>
            </a:r>
          </a:p>
        </p:txBody>
      </p:sp>
      <p:sp>
        <p:nvSpPr>
          <p:cNvPr id="3" name="Sous-titre 2"/>
          <p:cNvSpPr>
            <a:spLocks noGrp="1"/>
          </p:cNvSpPr>
          <p:nvPr>
            <p:ph type="subTitle" idx="1"/>
          </p:nvPr>
        </p:nvSpPr>
        <p:spPr>
          <a:xfrm>
            <a:off x="508552" y="1049312"/>
            <a:ext cx="8394492" cy="3957404"/>
          </a:xfrm>
        </p:spPr>
        <p:txBody>
          <a:bodyPr>
            <a:normAutofit/>
          </a:bodyPr>
          <a:lstStyle/>
          <a:p>
            <a:pPr marL="342900" indent="-342900" algn="l">
              <a:buFont typeface="Arial" panose="020B0604020202020204" pitchFamily="34" charset="0"/>
              <a:buChar char="•"/>
            </a:pPr>
            <a:r>
              <a:rPr lang="fr-FR" dirty="0"/>
              <a:t>Contrairement au bicolore économique qui permet de jouer un contrat au palier de deux, le bicolore cher entraîne mécaniquement le camp de l’ouvreur au palier de 3 ou au moins au palier de 2SA. </a:t>
            </a:r>
          </a:p>
          <a:p>
            <a:pPr marL="342900" indent="-342900" algn="l">
              <a:buFont typeface="Arial" panose="020B0604020202020204" pitchFamily="34" charset="0"/>
              <a:buChar char="•"/>
            </a:pPr>
            <a:r>
              <a:rPr lang="fr-FR" dirty="0"/>
              <a:t>Cette contrainte exige que la force combinée des deux mains atteigne au moins 23 points HL.</a:t>
            </a:r>
          </a:p>
          <a:p>
            <a:pPr marL="342900" indent="-342900" algn="l">
              <a:buFont typeface="Arial" panose="020B0604020202020204" pitchFamily="34" charset="0"/>
              <a:buChar char="•"/>
            </a:pPr>
            <a:r>
              <a:rPr lang="fr-FR" dirty="0"/>
              <a:t>La force nécessaire est de 18HL au minimum.</a:t>
            </a:r>
          </a:p>
          <a:p>
            <a:pPr marL="342900" indent="-342900" algn="l">
              <a:buFont typeface="Arial" panose="020B0604020202020204" pitchFamily="34" charset="0"/>
              <a:buChar char="•"/>
            </a:pPr>
            <a:r>
              <a:rPr lang="fr-FR" dirty="0"/>
              <a:t>L’enchère est forcing et auto-forcing, mais pas forcing de manche. Le camp peut s’arrêter au palier de 3 en mineure.</a:t>
            </a:r>
            <a:r>
              <a:rPr lang="fr-FR" b="1" dirty="0"/>
              <a:t>	</a:t>
            </a:r>
          </a:p>
        </p:txBody>
      </p:sp>
      <p:graphicFrame>
        <p:nvGraphicFramePr>
          <p:cNvPr id="24" name="Tableau 23"/>
          <p:cNvGraphicFramePr>
            <a:graphicFrameLocks noGrp="1"/>
          </p:cNvGraphicFramePr>
          <p:nvPr>
            <p:extLst>
              <p:ext uri="{D42A27DB-BD31-4B8C-83A1-F6EECF244321}">
                <p14:modId xmlns:p14="http://schemas.microsoft.com/office/powerpoint/2010/main" val="4099567137"/>
              </p:ext>
            </p:extLst>
          </p:nvPr>
        </p:nvGraphicFramePr>
        <p:xfrm>
          <a:off x="2690490" y="5235476"/>
          <a:ext cx="1881510" cy="1303020"/>
        </p:xfrm>
        <a:graphic>
          <a:graphicData uri="http://schemas.openxmlformats.org/drawingml/2006/table">
            <a:tbl>
              <a:tblPr firstRow="1" bandRow="1">
                <a:tableStyleId>{5C22544A-7EE6-4342-B048-85BDC9FD1C3A}</a:tableStyleId>
              </a:tblPr>
              <a:tblGrid>
                <a:gridCol w="940755">
                  <a:extLst>
                    <a:ext uri="{9D8B030D-6E8A-4147-A177-3AD203B41FA5}">
                      <a16:colId xmlns:a16="http://schemas.microsoft.com/office/drawing/2014/main" val="20000"/>
                    </a:ext>
                  </a:extLst>
                </a:gridCol>
                <a:gridCol w="940755">
                  <a:extLst>
                    <a:ext uri="{9D8B030D-6E8A-4147-A177-3AD203B41FA5}">
                      <a16:colId xmlns:a16="http://schemas.microsoft.com/office/drawing/2014/main" val="20001"/>
                    </a:ext>
                  </a:extLst>
                </a:gridCol>
              </a:tblGrid>
              <a:tr h="428194">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28194">
                <a:tc>
                  <a:txBody>
                    <a:bodyPr/>
                    <a:lstStyle/>
                    <a:p>
                      <a:pPr algn="ctr"/>
                      <a:r>
                        <a:rPr lang="fr-FR" sz="2400" dirty="0"/>
                        <a:t>1</a:t>
                      </a:r>
                      <a:r>
                        <a:rPr lang="fr-FR" sz="2400" dirty="0">
                          <a:solidFill>
                            <a:srgbClr val="FFC00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428194">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8" name="Tableau 27"/>
          <p:cNvGraphicFramePr>
            <a:graphicFrameLocks noGrp="1"/>
          </p:cNvGraphicFramePr>
          <p:nvPr>
            <p:extLst>
              <p:ext uri="{D42A27DB-BD31-4B8C-83A1-F6EECF244321}">
                <p14:modId xmlns:p14="http://schemas.microsoft.com/office/powerpoint/2010/main" val="4266997427"/>
              </p:ext>
            </p:extLst>
          </p:nvPr>
        </p:nvGraphicFramePr>
        <p:xfrm>
          <a:off x="7221642" y="5235476"/>
          <a:ext cx="1829224" cy="1303020"/>
        </p:xfrm>
        <a:graphic>
          <a:graphicData uri="http://schemas.openxmlformats.org/drawingml/2006/table">
            <a:tbl>
              <a:tblPr firstRow="1" bandRow="1">
                <a:tableStyleId>{5C22544A-7EE6-4342-B048-85BDC9FD1C3A}</a:tableStyleId>
              </a:tblPr>
              <a:tblGrid>
                <a:gridCol w="914612">
                  <a:extLst>
                    <a:ext uri="{9D8B030D-6E8A-4147-A177-3AD203B41FA5}">
                      <a16:colId xmlns:a16="http://schemas.microsoft.com/office/drawing/2014/main" val="20000"/>
                    </a:ext>
                  </a:extLst>
                </a:gridCol>
                <a:gridCol w="914612">
                  <a:extLst>
                    <a:ext uri="{9D8B030D-6E8A-4147-A177-3AD203B41FA5}">
                      <a16:colId xmlns:a16="http://schemas.microsoft.com/office/drawing/2014/main" val="20001"/>
                    </a:ext>
                  </a:extLst>
                </a:gridCol>
              </a:tblGrid>
              <a:tr h="297180">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297180">
                <a:tc>
                  <a:txBody>
                    <a:bodyPr/>
                    <a:lstStyle/>
                    <a:p>
                      <a:pPr algn="ctr"/>
                      <a:r>
                        <a:rPr lang="fr-FR" sz="2400" dirty="0"/>
                        <a:t>1</a:t>
                      </a:r>
                      <a:r>
                        <a:rPr lang="fr-FR" sz="2400" dirty="0">
                          <a:solidFill>
                            <a:srgbClr val="00B050"/>
                          </a:solidFill>
                        </a:rPr>
                        <a:t>♣</a:t>
                      </a:r>
                      <a:endParaRPr lang="fr-FR" sz="2400" dirty="0"/>
                    </a:p>
                  </a:txBody>
                  <a:tcPr marL="68580" marR="68580" marT="34290" marB="34290"/>
                </a:tc>
                <a:tc>
                  <a:txBody>
                    <a:bodyPr/>
                    <a:lstStyle/>
                    <a:p>
                      <a:pPr algn="ctr"/>
                      <a:r>
                        <a:rPr lang="fr-FR" sz="2400" dirty="0"/>
                        <a:t>1♠</a:t>
                      </a:r>
                    </a:p>
                  </a:txBody>
                  <a:tcPr marL="68580" marR="68580" marT="34290" marB="34290"/>
                </a:tc>
                <a:extLst>
                  <a:ext uri="{0D108BD9-81ED-4DB2-BD59-A6C34878D82A}">
                    <a16:rowId xmlns:a16="http://schemas.microsoft.com/office/drawing/2014/main" val="10001"/>
                  </a:ext>
                </a:extLst>
              </a:tr>
              <a:tr h="297180">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12" name="Rectangle à coins arrondis 11"/>
          <p:cNvSpPr/>
          <p:nvPr/>
        </p:nvSpPr>
        <p:spPr>
          <a:xfrm>
            <a:off x="483538" y="5235476"/>
            <a:ext cx="1929278" cy="13993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rPr>
              <a:t>♠ </a:t>
            </a:r>
            <a:r>
              <a:rPr lang="fr-FR" sz="2400" b="1" dirty="0">
                <a:solidFill>
                  <a:schemeClr val="tx1"/>
                </a:solidFill>
              </a:rPr>
              <a:t>A</a:t>
            </a:r>
            <a:br>
              <a:rPr lang="fr-FR" sz="2400" b="1" dirty="0"/>
            </a:br>
            <a:r>
              <a:rPr lang="fr-FR" sz="2400" dirty="0">
                <a:solidFill>
                  <a:srgbClr val="FF0000"/>
                </a:solidFill>
              </a:rPr>
              <a:t>♥ </a:t>
            </a:r>
            <a:r>
              <a:rPr lang="fr-FR" sz="2400" b="1" dirty="0">
                <a:solidFill>
                  <a:schemeClr val="tx1"/>
                </a:solidFill>
              </a:rPr>
              <a:t>R 9 3 2</a:t>
            </a:r>
            <a:br>
              <a:rPr lang="fr-FR" sz="2400" b="1" dirty="0"/>
            </a:br>
            <a:r>
              <a:rPr lang="fr-FR" sz="2400" dirty="0">
                <a:solidFill>
                  <a:srgbClr val="FFC000"/>
                </a:solidFill>
              </a:rPr>
              <a:t>♦ </a:t>
            </a:r>
            <a:r>
              <a:rPr lang="fr-FR" sz="2400" b="1" dirty="0">
                <a:solidFill>
                  <a:schemeClr val="dk1"/>
                </a:solidFill>
              </a:rPr>
              <a:t>A R 9 7 3</a:t>
            </a:r>
            <a:br>
              <a:rPr lang="fr-FR" sz="2400" b="1" dirty="0"/>
            </a:br>
            <a:r>
              <a:rPr lang="fr-FR" sz="2400" dirty="0">
                <a:solidFill>
                  <a:srgbClr val="00B050"/>
                </a:solidFill>
              </a:rPr>
              <a:t>♣ </a:t>
            </a:r>
            <a:r>
              <a:rPr lang="fr-FR" sz="2400" b="1" dirty="0">
                <a:solidFill>
                  <a:schemeClr val="dk1"/>
                </a:solidFill>
              </a:rPr>
              <a:t>R V 2</a:t>
            </a:r>
            <a:endParaRPr lang="fr-FR" sz="2400" dirty="0">
              <a:solidFill>
                <a:srgbClr val="FF0000"/>
              </a:solidFill>
            </a:endParaRPr>
          </a:p>
        </p:txBody>
      </p:sp>
      <p:sp>
        <p:nvSpPr>
          <p:cNvPr id="13" name="Rectangle à coins arrondis 12"/>
          <p:cNvSpPr/>
          <p:nvPr/>
        </p:nvSpPr>
        <p:spPr>
          <a:xfrm>
            <a:off x="5168758" y="5235476"/>
            <a:ext cx="1942861" cy="144674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rPr>
              <a:t>♠ </a:t>
            </a:r>
            <a:r>
              <a:rPr lang="fr-FR" sz="2400" b="1" dirty="0">
                <a:solidFill>
                  <a:schemeClr val="tx1"/>
                </a:solidFill>
              </a:rPr>
              <a:t>A V 3</a:t>
            </a:r>
            <a:br>
              <a:rPr lang="fr-FR" sz="2400" b="1" dirty="0"/>
            </a:br>
            <a:r>
              <a:rPr lang="fr-FR" sz="2400" dirty="0">
                <a:solidFill>
                  <a:srgbClr val="FF0000"/>
                </a:solidFill>
              </a:rPr>
              <a:t>♥ </a:t>
            </a:r>
            <a:r>
              <a:rPr lang="fr-FR" sz="2400" b="1" dirty="0">
                <a:solidFill>
                  <a:schemeClr val="tx1"/>
                </a:solidFill>
              </a:rPr>
              <a:t>R D V 6</a:t>
            </a:r>
            <a:br>
              <a:rPr lang="fr-FR" sz="2400" b="1" dirty="0"/>
            </a:br>
            <a:r>
              <a:rPr lang="fr-FR" sz="2400" dirty="0">
                <a:solidFill>
                  <a:srgbClr val="FFC000"/>
                </a:solidFill>
              </a:rPr>
              <a:t>♦ </a:t>
            </a:r>
            <a:r>
              <a:rPr lang="fr-FR" sz="2400" b="1" dirty="0">
                <a:solidFill>
                  <a:schemeClr val="dk1"/>
                </a:solidFill>
              </a:rPr>
              <a:t>7</a:t>
            </a:r>
            <a:br>
              <a:rPr lang="fr-FR" sz="2400" b="1" dirty="0"/>
            </a:br>
            <a:r>
              <a:rPr lang="fr-FR" sz="2400" dirty="0">
                <a:solidFill>
                  <a:srgbClr val="00B050"/>
                </a:solidFill>
              </a:rPr>
              <a:t>♣ </a:t>
            </a:r>
            <a:r>
              <a:rPr lang="fr-FR" sz="2400" b="1" dirty="0">
                <a:solidFill>
                  <a:schemeClr val="dk1"/>
                </a:solidFill>
              </a:rPr>
              <a:t>A R D 8 5</a:t>
            </a:r>
            <a:endParaRPr lang="fr-FR" sz="2400" dirty="0">
              <a:solidFill>
                <a:srgbClr val="FF0000"/>
              </a:solidFill>
            </a:endParaRPr>
          </a:p>
        </p:txBody>
      </p:sp>
    </p:spTree>
    <p:extLst>
      <p:ext uri="{BB962C8B-B14F-4D97-AF65-F5344CB8AC3E}">
        <p14:creationId xmlns:p14="http://schemas.microsoft.com/office/powerpoint/2010/main" val="232279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Zones de force des bicolores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70165420"/>
              </p:ext>
            </p:extLst>
          </p:nvPr>
        </p:nvGraphicFramePr>
        <p:xfrm>
          <a:off x="659099" y="1926452"/>
          <a:ext cx="7863845" cy="2870400"/>
        </p:xfrm>
        <a:graphic>
          <a:graphicData uri="http://schemas.openxmlformats.org/drawingml/2006/table">
            <a:tbl>
              <a:tblPr firstRow="1" bandRow="1">
                <a:tableStyleId>{5C22544A-7EE6-4342-B048-85BDC9FD1C3A}</a:tableStyleId>
              </a:tblPr>
              <a:tblGrid>
                <a:gridCol w="937260">
                  <a:extLst>
                    <a:ext uri="{9D8B030D-6E8A-4147-A177-3AD203B41FA5}">
                      <a16:colId xmlns:a16="http://schemas.microsoft.com/office/drawing/2014/main" val="20000"/>
                    </a:ext>
                  </a:extLst>
                </a:gridCol>
                <a:gridCol w="2222889">
                  <a:extLst>
                    <a:ext uri="{9D8B030D-6E8A-4147-A177-3AD203B41FA5}">
                      <a16:colId xmlns:a16="http://schemas.microsoft.com/office/drawing/2014/main" val="20001"/>
                    </a:ext>
                  </a:extLst>
                </a:gridCol>
                <a:gridCol w="493202">
                  <a:extLst>
                    <a:ext uri="{9D8B030D-6E8A-4147-A177-3AD203B41FA5}">
                      <a16:colId xmlns:a16="http://schemas.microsoft.com/office/drawing/2014/main" val="20002"/>
                    </a:ext>
                  </a:extLst>
                </a:gridCol>
                <a:gridCol w="484070">
                  <a:extLst>
                    <a:ext uri="{9D8B030D-6E8A-4147-A177-3AD203B41FA5}">
                      <a16:colId xmlns:a16="http://schemas.microsoft.com/office/drawing/2014/main" val="20003"/>
                    </a:ext>
                  </a:extLst>
                </a:gridCol>
                <a:gridCol w="465803">
                  <a:extLst>
                    <a:ext uri="{9D8B030D-6E8A-4147-A177-3AD203B41FA5}">
                      <a16:colId xmlns:a16="http://schemas.microsoft.com/office/drawing/2014/main" val="20004"/>
                    </a:ext>
                  </a:extLst>
                </a:gridCol>
                <a:gridCol w="465803">
                  <a:extLst>
                    <a:ext uri="{9D8B030D-6E8A-4147-A177-3AD203B41FA5}">
                      <a16:colId xmlns:a16="http://schemas.microsoft.com/office/drawing/2014/main" val="20005"/>
                    </a:ext>
                  </a:extLst>
                </a:gridCol>
                <a:gridCol w="493202">
                  <a:extLst>
                    <a:ext uri="{9D8B030D-6E8A-4147-A177-3AD203B41FA5}">
                      <a16:colId xmlns:a16="http://schemas.microsoft.com/office/drawing/2014/main" val="20006"/>
                    </a:ext>
                  </a:extLst>
                </a:gridCol>
                <a:gridCol w="456669">
                  <a:extLst>
                    <a:ext uri="{9D8B030D-6E8A-4147-A177-3AD203B41FA5}">
                      <a16:colId xmlns:a16="http://schemas.microsoft.com/office/drawing/2014/main" val="20007"/>
                    </a:ext>
                  </a:extLst>
                </a:gridCol>
                <a:gridCol w="465803">
                  <a:extLst>
                    <a:ext uri="{9D8B030D-6E8A-4147-A177-3AD203B41FA5}">
                      <a16:colId xmlns:a16="http://schemas.microsoft.com/office/drawing/2014/main" val="20008"/>
                    </a:ext>
                  </a:extLst>
                </a:gridCol>
                <a:gridCol w="465803">
                  <a:extLst>
                    <a:ext uri="{9D8B030D-6E8A-4147-A177-3AD203B41FA5}">
                      <a16:colId xmlns:a16="http://schemas.microsoft.com/office/drawing/2014/main" val="20009"/>
                    </a:ext>
                  </a:extLst>
                </a:gridCol>
                <a:gridCol w="465803">
                  <a:extLst>
                    <a:ext uri="{9D8B030D-6E8A-4147-A177-3AD203B41FA5}">
                      <a16:colId xmlns:a16="http://schemas.microsoft.com/office/drawing/2014/main" val="20010"/>
                    </a:ext>
                  </a:extLst>
                </a:gridCol>
                <a:gridCol w="447538">
                  <a:extLst>
                    <a:ext uri="{9D8B030D-6E8A-4147-A177-3AD203B41FA5}">
                      <a16:colId xmlns:a16="http://schemas.microsoft.com/office/drawing/2014/main" val="20011"/>
                    </a:ext>
                  </a:extLst>
                </a:gridCol>
              </a:tblGrid>
              <a:tr h="434936">
                <a:tc>
                  <a:txBody>
                    <a:bodyPr/>
                    <a:lstStyle/>
                    <a:p>
                      <a:pPr algn="ctr"/>
                      <a:endParaRPr lang="fr-FR" sz="2400" dirty="0"/>
                    </a:p>
                  </a:txBody>
                  <a:tcPr marL="68580" marR="68580" marT="34290" marB="34290" anchor="ctr"/>
                </a:tc>
                <a:tc>
                  <a:txBody>
                    <a:bodyPr/>
                    <a:lstStyle/>
                    <a:p>
                      <a:pPr algn="ctr"/>
                      <a:r>
                        <a:rPr lang="fr-FR" sz="2400" dirty="0"/>
                        <a:t>Points HL</a:t>
                      </a:r>
                    </a:p>
                  </a:txBody>
                  <a:tcPr marL="68580" marR="68580" marT="34290" marB="34290" anchor="ctr"/>
                </a:tc>
                <a:tc>
                  <a:txBody>
                    <a:bodyPr/>
                    <a:lstStyle/>
                    <a:p>
                      <a:pPr algn="ctr"/>
                      <a:r>
                        <a:rPr lang="fr-FR" sz="2400" dirty="0"/>
                        <a:t>13</a:t>
                      </a:r>
                    </a:p>
                  </a:txBody>
                  <a:tcPr marL="68580" marR="68580" marT="34290" marB="34290" anchor="ctr"/>
                </a:tc>
                <a:tc>
                  <a:txBody>
                    <a:bodyPr/>
                    <a:lstStyle/>
                    <a:p>
                      <a:pPr algn="ctr"/>
                      <a:r>
                        <a:rPr lang="fr-FR" sz="2400" dirty="0"/>
                        <a:t>14</a:t>
                      </a:r>
                    </a:p>
                  </a:txBody>
                  <a:tcPr marL="68580" marR="68580" marT="34290" marB="34290" anchor="ctr"/>
                </a:tc>
                <a:tc>
                  <a:txBody>
                    <a:bodyPr/>
                    <a:lstStyle/>
                    <a:p>
                      <a:pPr algn="ctr"/>
                      <a:r>
                        <a:rPr lang="fr-FR" sz="2400" dirty="0"/>
                        <a:t>15</a:t>
                      </a:r>
                    </a:p>
                  </a:txBody>
                  <a:tcPr marL="68580" marR="68580" marT="34290" marB="34290" anchor="ctr"/>
                </a:tc>
                <a:tc>
                  <a:txBody>
                    <a:bodyPr/>
                    <a:lstStyle/>
                    <a:p>
                      <a:pPr algn="ctr"/>
                      <a:r>
                        <a:rPr lang="fr-FR" sz="2400" dirty="0"/>
                        <a:t>16</a:t>
                      </a:r>
                    </a:p>
                  </a:txBody>
                  <a:tcPr marL="68580" marR="68580" marT="34290" marB="34290" anchor="ctr"/>
                </a:tc>
                <a:tc>
                  <a:txBody>
                    <a:bodyPr/>
                    <a:lstStyle/>
                    <a:p>
                      <a:pPr algn="ctr"/>
                      <a:r>
                        <a:rPr lang="fr-FR" sz="2400" dirty="0"/>
                        <a:t>17</a:t>
                      </a:r>
                    </a:p>
                  </a:txBody>
                  <a:tcPr marL="68580" marR="68580" marT="34290" marB="34290" anchor="ctr"/>
                </a:tc>
                <a:tc>
                  <a:txBody>
                    <a:bodyPr/>
                    <a:lstStyle/>
                    <a:p>
                      <a:pPr algn="ctr"/>
                      <a:r>
                        <a:rPr lang="fr-FR" sz="2400" dirty="0"/>
                        <a:t>18</a:t>
                      </a:r>
                    </a:p>
                  </a:txBody>
                  <a:tcPr marL="68580" marR="68580" marT="34290" marB="34290" anchor="ctr"/>
                </a:tc>
                <a:tc>
                  <a:txBody>
                    <a:bodyPr/>
                    <a:lstStyle/>
                    <a:p>
                      <a:pPr algn="ctr"/>
                      <a:r>
                        <a:rPr lang="fr-FR" sz="2400" dirty="0"/>
                        <a:t>19</a:t>
                      </a:r>
                    </a:p>
                  </a:txBody>
                  <a:tcPr marL="68580" marR="68580" marT="34290" marB="34290" anchor="ctr"/>
                </a:tc>
                <a:tc>
                  <a:txBody>
                    <a:bodyPr/>
                    <a:lstStyle/>
                    <a:p>
                      <a:pPr algn="ctr"/>
                      <a:r>
                        <a:rPr lang="fr-FR" sz="2400" dirty="0"/>
                        <a:t>20</a:t>
                      </a:r>
                    </a:p>
                  </a:txBody>
                  <a:tcPr marL="68580" marR="68580" marT="34290" marB="34290" anchor="ctr"/>
                </a:tc>
                <a:tc>
                  <a:txBody>
                    <a:bodyPr/>
                    <a:lstStyle/>
                    <a:p>
                      <a:pPr algn="ctr"/>
                      <a:r>
                        <a:rPr lang="fr-FR" sz="2400" dirty="0"/>
                        <a:t>21</a:t>
                      </a:r>
                    </a:p>
                  </a:txBody>
                  <a:tcPr marL="68580" marR="68580" marT="34290" marB="34290" anchor="ctr"/>
                </a:tc>
                <a:tc>
                  <a:txBody>
                    <a:bodyPr/>
                    <a:lstStyle/>
                    <a:p>
                      <a:pPr algn="ctr"/>
                      <a:r>
                        <a:rPr lang="fr-FR" sz="2400" dirty="0"/>
                        <a:t>22</a:t>
                      </a:r>
                    </a:p>
                  </a:txBody>
                  <a:tcPr marL="68580" marR="68580" marT="34290" marB="34290" anchor="ctr"/>
                </a:tc>
                <a:extLst>
                  <a:ext uri="{0D108BD9-81ED-4DB2-BD59-A6C34878D82A}">
                    <a16:rowId xmlns:a16="http://schemas.microsoft.com/office/drawing/2014/main" val="10000"/>
                  </a:ext>
                </a:extLst>
              </a:tr>
              <a:tr h="434936">
                <a:tc>
                  <a:txBody>
                    <a:bodyPr/>
                    <a:lstStyle/>
                    <a:p>
                      <a:pPr algn="ctr"/>
                      <a:r>
                        <a:rPr lang="fr-FR" sz="2400" dirty="0"/>
                        <a:t>NF</a:t>
                      </a:r>
                    </a:p>
                  </a:txBody>
                  <a:tcPr marL="68580" marR="68580" marT="34290" marB="34290" anchor="ctr"/>
                </a:tc>
                <a:tc>
                  <a:txBody>
                    <a:bodyPr/>
                    <a:lstStyle/>
                    <a:p>
                      <a:r>
                        <a:rPr lang="fr-FR" sz="2400" dirty="0"/>
                        <a:t>Bicolore économique</a:t>
                      </a:r>
                    </a:p>
                  </a:txBody>
                  <a:tcPr marL="68580" marR="68580" marT="34290" marB="34290" anchor="ct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tc>
                <a:tc>
                  <a:txBody>
                    <a:bodyPr/>
                    <a:lstStyle/>
                    <a:p>
                      <a:endParaRPr lang="fr-FR" sz="2400" dirty="0"/>
                    </a:p>
                  </a:txBody>
                  <a:tcPr marL="68580" marR="68580" marT="34290" marB="34290"/>
                </a:tc>
                <a:tc>
                  <a:txBody>
                    <a:bodyPr/>
                    <a:lstStyle/>
                    <a:p>
                      <a:endParaRPr lang="fr-FR" sz="2400" dirty="0"/>
                    </a:p>
                  </a:txBody>
                  <a:tcPr marL="68580" marR="68580" marT="34290" marB="34290"/>
                </a:tc>
                <a:extLst>
                  <a:ext uri="{0D108BD9-81ED-4DB2-BD59-A6C34878D82A}">
                    <a16:rowId xmlns:a16="http://schemas.microsoft.com/office/drawing/2014/main" val="10001"/>
                  </a:ext>
                </a:extLst>
              </a:tr>
              <a:tr h="810905">
                <a:tc>
                  <a:txBody>
                    <a:bodyPr/>
                    <a:lstStyle/>
                    <a:p>
                      <a:pPr algn="ctr"/>
                      <a:r>
                        <a:rPr lang="fr-FR" sz="2400" dirty="0"/>
                        <a:t>FM</a:t>
                      </a:r>
                    </a:p>
                  </a:txBody>
                  <a:tcPr marL="68580" marR="68580" marT="34290" marB="34290" anchor="ctr"/>
                </a:tc>
                <a:tc>
                  <a:txBody>
                    <a:bodyPr/>
                    <a:lstStyle/>
                    <a:p>
                      <a:r>
                        <a:rPr lang="fr-FR" sz="2400" dirty="0"/>
                        <a:t>Bicolore à saut</a:t>
                      </a:r>
                    </a:p>
                  </a:txBody>
                  <a:tcPr marL="68580" marR="68580" marT="34290" marB="34290" anchor="ctr"/>
                </a:tc>
                <a:tc>
                  <a:txBody>
                    <a:bodyPr/>
                    <a:lstStyle/>
                    <a:p>
                      <a:endParaRPr lang="fr-FR" sz="2400" dirty="0"/>
                    </a:p>
                  </a:txBody>
                  <a:tcPr marL="68580" marR="68580" marT="34290" marB="34290"/>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tc>
                  <a:txBody>
                    <a:bodyPr/>
                    <a:lstStyle/>
                    <a:p>
                      <a:endParaRPr lang="fr-FR" sz="2400" dirty="0"/>
                    </a:p>
                  </a:txBody>
                  <a:tcPr marL="68580" marR="68580" marT="34290" marB="34290">
                    <a:solidFill>
                      <a:schemeClr val="accent2"/>
                    </a:solidFill>
                  </a:tcPr>
                </a:tc>
                <a:extLst>
                  <a:ext uri="{0D108BD9-81ED-4DB2-BD59-A6C34878D82A}">
                    <a16:rowId xmlns:a16="http://schemas.microsoft.com/office/drawing/2014/main" val="10002"/>
                  </a:ext>
                </a:extLst>
              </a:tr>
              <a:tr h="824459">
                <a:tc>
                  <a:txBody>
                    <a:bodyPr/>
                    <a:lstStyle/>
                    <a:p>
                      <a:pPr algn="ctr"/>
                      <a:r>
                        <a:rPr lang="fr-FR" sz="2400" dirty="0"/>
                        <a:t>F+AF</a:t>
                      </a:r>
                    </a:p>
                  </a:txBody>
                  <a:tcPr marL="68580" marR="68580" marT="34290" marB="34290" anchor="ctr"/>
                </a:tc>
                <a:tc>
                  <a:txBody>
                    <a:bodyPr/>
                    <a:lstStyle/>
                    <a:p>
                      <a:r>
                        <a:rPr lang="fr-FR" sz="2400" dirty="0"/>
                        <a:t>Bicolore cher</a:t>
                      </a:r>
                    </a:p>
                  </a:txBody>
                  <a:tcPr marL="68580" marR="68580" marT="34290" marB="34290" anchor="ctr"/>
                </a:tc>
                <a:tc>
                  <a:txBody>
                    <a:bodyPr/>
                    <a:lstStyle/>
                    <a:p>
                      <a:endParaRPr lang="fr-FR" sz="2400"/>
                    </a:p>
                  </a:txBody>
                  <a:tcPr marL="68580" marR="68580" marT="34290" marB="34290"/>
                </a:tc>
                <a:tc>
                  <a:txBody>
                    <a:bodyPr/>
                    <a:lstStyle/>
                    <a:p>
                      <a:endParaRPr lang="fr-FR" sz="2400"/>
                    </a:p>
                  </a:txBody>
                  <a:tcPr marL="68580" marR="68580" marT="34290" marB="34290"/>
                </a:tc>
                <a:tc>
                  <a:txBody>
                    <a:bodyPr/>
                    <a:lstStyle/>
                    <a:p>
                      <a:endParaRPr lang="fr-FR" sz="2400" dirty="0"/>
                    </a:p>
                  </a:txBody>
                  <a:tcPr marL="68580" marR="68580" marT="34290" marB="34290"/>
                </a:tc>
                <a:tc>
                  <a:txBody>
                    <a:bodyPr/>
                    <a:lstStyle/>
                    <a:p>
                      <a:endParaRPr lang="fr-FR" sz="2400"/>
                    </a:p>
                  </a:txBody>
                  <a:tcPr marL="68580" marR="68580" marT="34290" marB="34290"/>
                </a:tc>
                <a:tc>
                  <a:txBody>
                    <a:bodyPr/>
                    <a:lstStyle/>
                    <a:p>
                      <a:endParaRPr lang="fr-FR" sz="2400" dirty="0"/>
                    </a:p>
                  </a:txBody>
                  <a:tcPr marL="68580" marR="68580" marT="34290" marB="34290"/>
                </a:tc>
                <a:tc>
                  <a:txBody>
                    <a:bodyPr/>
                    <a:lstStyle/>
                    <a:p>
                      <a:endParaRPr lang="fr-FR" sz="2400" dirty="0"/>
                    </a:p>
                  </a:txBody>
                  <a:tcPr marL="68580" marR="68580" marT="34290" marB="34290">
                    <a:solidFill>
                      <a:srgbClr val="00B050"/>
                    </a:solidFill>
                  </a:tcPr>
                </a:tc>
                <a:tc>
                  <a:txBody>
                    <a:bodyPr/>
                    <a:lstStyle/>
                    <a:p>
                      <a:endParaRPr lang="fr-FR" sz="2400" dirty="0"/>
                    </a:p>
                  </a:txBody>
                  <a:tcPr marL="68580" marR="68580" marT="34290" marB="34290">
                    <a:solidFill>
                      <a:srgbClr val="00B050"/>
                    </a:solidFill>
                  </a:tcPr>
                </a:tc>
                <a:tc>
                  <a:txBody>
                    <a:bodyPr/>
                    <a:lstStyle/>
                    <a:p>
                      <a:endParaRPr lang="fr-FR" sz="2400" dirty="0"/>
                    </a:p>
                  </a:txBody>
                  <a:tcPr marL="68580" marR="68580" marT="34290" marB="34290">
                    <a:solidFill>
                      <a:srgbClr val="00B050"/>
                    </a:solidFill>
                  </a:tcPr>
                </a:tc>
                <a:tc>
                  <a:txBody>
                    <a:bodyPr/>
                    <a:lstStyle/>
                    <a:p>
                      <a:endParaRPr lang="fr-FR" sz="2400" dirty="0"/>
                    </a:p>
                  </a:txBody>
                  <a:tcPr marL="68580" marR="68580" marT="34290" marB="34290">
                    <a:solidFill>
                      <a:srgbClr val="00B050"/>
                    </a:solidFill>
                  </a:tcPr>
                </a:tc>
                <a:tc>
                  <a:txBody>
                    <a:bodyPr/>
                    <a:lstStyle/>
                    <a:p>
                      <a:endParaRPr lang="fr-FR" sz="2400" dirty="0"/>
                    </a:p>
                  </a:txBody>
                  <a:tcPr marL="68580" marR="68580" marT="34290" marB="34290">
                    <a:solidFill>
                      <a:srgbClr val="00B050"/>
                    </a:solidFill>
                  </a:tcPr>
                </a:tc>
                <a:extLst>
                  <a:ext uri="{0D108BD9-81ED-4DB2-BD59-A6C34878D82A}">
                    <a16:rowId xmlns:a16="http://schemas.microsoft.com/office/drawing/2014/main" val="10003"/>
                  </a:ext>
                </a:extLst>
              </a:tr>
            </a:tbl>
          </a:graphicData>
        </a:graphic>
      </p:graphicFrame>
      <p:sp>
        <p:nvSpPr>
          <p:cNvPr id="3" name="ZoneTexte 2">
            <a:extLst>
              <a:ext uri="{FF2B5EF4-FFF2-40B4-BE49-F238E27FC236}">
                <a16:creationId xmlns:a16="http://schemas.microsoft.com/office/drawing/2014/main" id="{2A2ADFF0-E61D-1DFF-F382-B73889EE6FC3}"/>
              </a:ext>
            </a:extLst>
          </p:cNvPr>
          <p:cNvSpPr txBox="1"/>
          <p:nvPr/>
        </p:nvSpPr>
        <p:spPr>
          <a:xfrm flipH="1">
            <a:off x="659099" y="5321508"/>
            <a:ext cx="7802948" cy="369332"/>
          </a:xfrm>
          <a:prstGeom prst="rect">
            <a:avLst/>
          </a:prstGeom>
          <a:noFill/>
        </p:spPr>
        <p:txBody>
          <a:bodyPr wrap="square" rtlCol="0">
            <a:spAutoFit/>
          </a:bodyPr>
          <a:lstStyle/>
          <a:p>
            <a:r>
              <a:rPr lang="fr-FR" dirty="0"/>
              <a:t>Note : le Bicolore cher « à saut » n’existe pas, puisqu’il est déjà forcing.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2223" y="342210"/>
            <a:ext cx="6858000" cy="461866"/>
          </a:xfrm>
        </p:spPr>
        <p:txBody>
          <a:bodyPr>
            <a:noAutofit/>
          </a:bodyPr>
          <a:lstStyle/>
          <a:p>
            <a:r>
              <a:rPr lang="fr-FR" sz="3000" dirty="0">
                <a:latin typeface="+mn-lt"/>
              </a:rPr>
              <a:t>Exercice 1</a:t>
            </a:r>
          </a:p>
        </p:txBody>
      </p:sp>
      <p:sp>
        <p:nvSpPr>
          <p:cNvPr id="12" name="Sous-titre 2"/>
          <p:cNvSpPr>
            <a:spLocks noGrp="1"/>
          </p:cNvSpPr>
          <p:nvPr>
            <p:ph type="subTitle" idx="1"/>
          </p:nvPr>
        </p:nvSpPr>
        <p:spPr>
          <a:xfrm>
            <a:off x="172995" y="1283763"/>
            <a:ext cx="8730049" cy="4337221"/>
          </a:xfrm>
        </p:spPr>
        <p:txBody>
          <a:bodyPr>
            <a:normAutofit/>
          </a:bodyPr>
          <a:lstStyle/>
          <a:p>
            <a:pPr algn="l"/>
            <a:r>
              <a:rPr lang="fr-FR" b="1" dirty="0"/>
              <a:t>	</a:t>
            </a:r>
            <a:r>
              <a:rPr lang="fr-FR" dirty="0"/>
              <a:t>Quelle est votre deuxième enchère en Sud ? Justifiez-la</a:t>
            </a:r>
          </a:p>
          <a:p>
            <a:pPr algn="l"/>
            <a:endParaRPr lang="fr-FR" dirty="0"/>
          </a:p>
          <a:p>
            <a:pPr algn="l"/>
            <a:endParaRPr lang="fr-FR" dirty="0"/>
          </a:p>
          <a:p>
            <a:pPr algn="l"/>
            <a:r>
              <a:rPr lang="fr-FR" dirty="0"/>
              <a:t>		</a:t>
            </a:r>
          </a:p>
          <a:p>
            <a:pPr algn="l"/>
            <a:endParaRPr lang="fr-FR" dirty="0"/>
          </a:p>
          <a:p>
            <a:pPr algn="l"/>
            <a:endParaRPr lang="fr-FR" dirty="0"/>
          </a:p>
          <a:p>
            <a:pPr algn="l"/>
            <a:endParaRPr lang="fr-FR" dirty="0"/>
          </a:p>
        </p:txBody>
      </p:sp>
      <p:sp>
        <p:nvSpPr>
          <p:cNvPr id="20" name="ZoneTexte 19"/>
          <p:cNvSpPr txBox="1"/>
          <p:nvPr/>
        </p:nvSpPr>
        <p:spPr>
          <a:xfrm>
            <a:off x="4576153" y="2021150"/>
            <a:ext cx="4358451" cy="923330"/>
          </a:xfrm>
          <a:prstGeom prst="rect">
            <a:avLst/>
          </a:prstGeom>
          <a:noFill/>
        </p:spPr>
        <p:txBody>
          <a:bodyPr wrap="square" rtlCol="0">
            <a:spAutoFit/>
          </a:bodyPr>
          <a:lstStyle/>
          <a:p>
            <a:r>
              <a:rPr lang="fr-FR" dirty="0"/>
              <a:t>18 HL, limite inférieure pour un bicolore cher.</a:t>
            </a:r>
          </a:p>
          <a:p>
            <a:r>
              <a:rPr lang="fr-FR" dirty="0"/>
              <a:t>Forcing et </a:t>
            </a:r>
            <a:r>
              <a:rPr lang="fr-FR" dirty="0" err="1"/>
              <a:t>auto-forcing</a:t>
            </a:r>
            <a:r>
              <a:rPr lang="fr-FR" dirty="0"/>
              <a:t>.</a:t>
            </a:r>
          </a:p>
        </p:txBody>
      </p:sp>
      <p:graphicFrame>
        <p:nvGraphicFramePr>
          <p:cNvPr id="21" name="Tableau 20"/>
          <p:cNvGraphicFramePr>
            <a:graphicFrameLocks noGrp="1"/>
          </p:cNvGraphicFramePr>
          <p:nvPr>
            <p:extLst>
              <p:ext uri="{D42A27DB-BD31-4B8C-83A1-F6EECF244321}">
                <p14:modId xmlns:p14="http://schemas.microsoft.com/office/powerpoint/2010/main" val="3107059936"/>
              </p:ext>
            </p:extLst>
          </p:nvPr>
        </p:nvGraphicFramePr>
        <p:xfrm>
          <a:off x="2079525" y="202114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a:t>?</a:t>
                      </a:r>
                    </a:p>
                  </a:txBody>
                  <a:tcPr marL="68580" marR="68580" marT="34290" marB="34290"/>
                </a:tc>
                <a:tc>
                  <a:txBody>
                    <a:bodyPr/>
                    <a:lstStyle/>
                    <a:p>
                      <a:pPr algn="ctr"/>
                      <a:endParaRPr lang="fr-FR" sz="18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4059781363"/>
              </p:ext>
            </p:extLst>
          </p:nvPr>
        </p:nvGraphicFramePr>
        <p:xfrm>
          <a:off x="2074224" y="3439055"/>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a:t>?</a:t>
                      </a:r>
                    </a:p>
                  </a:txBody>
                  <a:tcPr marL="68580" marR="68580" marT="34290" marB="34290"/>
                </a:tc>
                <a:tc>
                  <a:txBody>
                    <a:bodyPr/>
                    <a:lstStyle/>
                    <a:p>
                      <a:pPr algn="ctr"/>
                      <a:endParaRPr lang="fr-FR" sz="1800" dirty="0"/>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467728269"/>
              </p:ext>
            </p:extLst>
          </p:nvPr>
        </p:nvGraphicFramePr>
        <p:xfrm>
          <a:off x="2074224" y="4884401"/>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a:t>
                      </a:r>
                    </a:p>
                  </a:txBody>
                  <a:tcPr marL="68580" marR="68580" marT="34290" marB="34290"/>
                </a:tc>
                <a:tc>
                  <a:txBody>
                    <a:bodyPr/>
                    <a:lstStyle/>
                    <a:p>
                      <a:pPr algn="ctr"/>
                      <a:endParaRPr lang="fr-FR" sz="1800" dirty="0"/>
                    </a:p>
                  </a:txBody>
                  <a:tcPr marL="68580" marR="68580" marT="34290" marB="34290"/>
                </a:tc>
                <a:extLst>
                  <a:ext uri="{0D108BD9-81ED-4DB2-BD59-A6C34878D82A}">
                    <a16:rowId xmlns:a16="http://schemas.microsoft.com/office/drawing/2014/main" val="10002"/>
                  </a:ext>
                </a:extLst>
              </a:tr>
            </a:tbl>
          </a:graphicData>
        </a:graphic>
      </p:graphicFrame>
      <p:sp>
        <p:nvSpPr>
          <p:cNvPr id="24" name="Rectangle à coins arrondis 23"/>
          <p:cNvSpPr/>
          <p:nvPr/>
        </p:nvSpPr>
        <p:spPr>
          <a:xfrm>
            <a:off x="3719666" y="2021149"/>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r>
              <a:rPr lang="fr-FR" dirty="0">
                <a:solidFill>
                  <a:srgbClr val="FF0000"/>
                </a:solidFill>
              </a:rPr>
              <a:t>♥</a:t>
            </a:r>
            <a:endParaRPr lang="fr-FR" dirty="0"/>
          </a:p>
        </p:txBody>
      </p:sp>
      <p:sp>
        <p:nvSpPr>
          <p:cNvPr id="25" name="Rectangle à coins arrondis 24"/>
          <p:cNvSpPr/>
          <p:nvPr/>
        </p:nvSpPr>
        <p:spPr>
          <a:xfrm>
            <a:off x="3714364" y="3439055"/>
            <a:ext cx="783119"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r>
              <a:rPr lang="fr-FR" dirty="0">
                <a:solidFill>
                  <a:srgbClr val="FF0000"/>
                </a:solidFill>
              </a:rPr>
              <a:t>♥</a:t>
            </a:r>
            <a:endParaRPr lang="fr-FR" dirty="0"/>
          </a:p>
        </p:txBody>
      </p:sp>
      <p:sp>
        <p:nvSpPr>
          <p:cNvPr id="26" name="Rectangle à coins arrondis 25"/>
          <p:cNvSpPr/>
          <p:nvPr/>
        </p:nvSpPr>
        <p:spPr>
          <a:xfrm>
            <a:off x="3714366" y="4884401"/>
            <a:ext cx="783117"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r>
              <a:rPr lang="fr-FR" dirty="0">
                <a:solidFill>
                  <a:srgbClr val="00B050"/>
                </a:solidFill>
              </a:rPr>
              <a:t>♣</a:t>
            </a:r>
            <a:endParaRPr lang="fr-FR" dirty="0"/>
          </a:p>
        </p:txBody>
      </p:sp>
      <p:sp>
        <p:nvSpPr>
          <p:cNvPr id="27" name="ZoneTexte 26"/>
          <p:cNvSpPr txBox="1"/>
          <p:nvPr/>
        </p:nvSpPr>
        <p:spPr>
          <a:xfrm>
            <a:off x="4570852" y="3439054"/>
            <a:ext cx="4358451" cy="1200329"/>
          </a:xfrm>
          <a:prstGeom prst="rect">
            <a:avLst/>
          </a:prstGeom>
          <a:noFill/>
        </p:spPr>
        <p:txBody>
          <a:bodyPr wrap="square" rtlCol="0">
            <a:spAutoFit/>
          </a:bodyPr>
          <a:lstStyle/>
          <a:p>
            <a:r>
              <a:rPr lang="fr-FR" dirty="0"/>
              <a:t>21 points HL. </a:t>
            </a:r>
          </a:p>
          <a:p>
            <a:r>
              <a:rPr lang="fr-FR" dirty="0"/>
              <a:t>Il n’y a pas d’ouverture au palier de 2 pour ce genre de bicolores. Forcing et </a:t>
            </a:r>
            <a:r>
              <a:rPr lang="fr-FR" dirty="0" err="1"/>
              <a:t>auto-forcing</a:t>
            </a:r>
            <a:r>
              <a:rPr lang="fr-FR" dirty="0"/>
              <a:t>. </a:t>
            </a:r>
          </a:p>
        </p:txBody>
      </p:sp>
      <p:sp>
        <p:nvSpPr>
          <p:cNvPr id="28" name="ZoneTexte 27"/>
          <p:cNvSpPr txBox="1"/>
          <p:nvPr/>
        </p:nvSpPr>
        <p:spPr>
          <a:xfrm>
            <a:off x="4570852" y="4888448"/>
            <a:ext cx="4358451" cy="923330"/>
          </a:xfrm>
          <a:prstGeom prst="rect">
            <a:avLst/>
          </a:prstGeom>
          <a:noFill/>
        </p:spPr>
        <p:txBody>
          <a:bodyPr wrap="square" rtlCol="0">
            <a:spAutoFit/>
          </a:bodyPr>
          <a:lstStyle/>
          <a:p>
            <a:r>
              <a:rPr lang="fr-FR" dirty="0"/>
              <a:t>14 points HL, insuffisant pour un bicolore cher : la répétition de la mineure ne promet que 5 cartes* (et un jeu irrégulier).</a:t>
            </a:r>
          </a:p>
        </p:txBody>
      </p:sp>
      <p:sp>
        <p:nvSpPr>
          <p:cNvPr id="29" name="Rectangle à coins arrondis 28"/>
          <p:cNvSpPr/>
          <p:nvPr/>
        </p:nvSpPr>
        <p:spPr>
          <a:xfrm>
            <a:off x="246257" y="2018073"/>
            <a:ext cx="1705062" cy="10744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5</a:t>
            </a:r>
            <a:br>
              <a:rPr lang="fr-FR" b="1" dirty="0"/>
            </a:br>
            <a:r>
              <a:rPr lang="fr-FR" dirty="0">
                <a:solidFill>
                  <a:srgbClr val="FF0000"/>
                </a:solidFill>
              </a:rPr>
              <a:t>♥ </a:t>
            </a:r>
            <a:r>
              <a:rPr lang="fr-FR" b="1" dirty="0">
                <a:solidFill>
                  <a:schemeClr val="tx1"/>
                </a:solidFill>
              </a:rPr>
              <a:t>A 10 9 4</a:t>
            </a:r>
            <a:br>
              <a:rPr lang="fr-FR" b="1" dirty="0"/>
            </a:br>
            <a:r>
              <a:rPr lang="fr-FR" dirty="0">
                <a:solidFill>
                  <a:srgbClr val="FFC000"/>
                </a:solidFill>
              </a:rPr>
              <a:t>♦ </a:t>
            </a:r>
            <a:r>
              <a:rPr lang="fr-FR" b="1" dirty="0">
                <a:solidFill>
                  <a:schemeClr val="dk1"/>
                </a:solidFill>
              </a:rPr>
              <a:t>A 3</a:t>
            </a:r>
            <a:br>
              <a:rPr lang="fr-FR" b="1" dirty="0"/>
            </a:br>
            <a:r>
              <a:rPr lang="fr-FR" dirty="0">
                <a:solidFill>
                  <a:srgbClr val="00B050"/>
                </a:solidFill>
              </a:rPr>
              <a:t>♣ </a:t>
            </a:r>
            <a:r>
              <a:rPr lang="fr-FR" b="1" dirty="0">
                <a:solidFill>
                  <a:schemeClr val="dk1"/>
                </a:solidFill>
              </a:rPr>
              <a:t>R D 9 7 2</a:t>
            </a:r>
            <a:endParaRPr lang="fr-FR" dirty="0">
              <a:solidFill>
                <a:srgbClr val="FF0000"/>
              </a:solidFill>
            </a:endParaRPr>
          </a:p>
        </p:txBody>
      </p:sp>
      <p:sp>
        <p:nvSpPr>
          <p:cNvPr id="30" name="Rectangle à coins arrondis 29"/>
          <p:cNvSpPr/>
          <p:nvPr/>
        </p:nvSpPr>
        <p:spPr>
          <a:xfrm>
            <a:off x="240956" y="3441332"/>
            <a:ext cx="1705062" cy="10744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V 4 </a:t>
            </a:r>
            <a:br>
              <a:rPr lang="fr-FR" b="1" dirty="0"/>
            </a:br>
            <a:r>
              <a:rPr lang="fr-FR" dirty="0">
                <a:solidFill>
                  <a:srgbClr val="FF0000"/>
                </a:solidFill>
              </a:rPr>
              <a:t>♥ </a:t>
            </a:r>
            <a:r>
              <a:rPr lang="fr-FR" b="1" dirty="0">
                <a:solidFill>
                  <a:schemeClr val="tx1"/>
                </a:solidFill>
              </a:rPr>
              <a:t>R D V 5</a:t>
            </a:r>
            <a:br>
              <a:rPr lang="fr-FR" b="1" dirty="0">
                <a:solidFill>
                  <a:schemeClr val="tx1"/>
                </a:solidFill>
              </a:rPr>
            </a:br>
            <a:r>
              <a:rPr lang="fr-FR" dirty="0">
                <a:solidFill>
                  <a:srgbClr val="FFC000"/>
                </a:solidFill>
              </a:rPr>
              <a:t>♦ </a:t>
            </a:r>
            <a:r>
              <a:rPr lang="fr-FR" b="1" dirty="0">
                <a:solidFill>
                  <a:schemeClr val="dk1"/>
                </a:solidFill>
              </a:rPr>
              <a:t>3</a:t>
            </a:r>
            <a:br>
              <a:rPr lang="fr-FR" b="1" dirty="0"/>
            </a:br>
            <a:r>
              <a:rPr lang="fr-FR" dirty="0">
                <a:solidFill>
                  <a:srgbClr val="00B050"/>
                </a:solidFill>
              </a:rPr>
              <a:t>♣ </a:t>
            </a:r>
            <a:r>
              <a:rPr lang="fr-FR" b="1" dirty="0">
                <a:solidFill>
                  <a:schemeClr val="dk1"/>
                </a:solidFill>
              </a:rPr>
              <a:t>A R D 5 2</a:t>
            </a:r>
            <a:endParaRPr lang="fr-FR" dirty="0">
              <a:solidFill>
                <a:srgbClr val="FF0000"/>
              </a:solidFill>
            </a:endParaRPr>
          </a:p>
        </p:txBody>
      </p:sp>
      <p:sp>
        <p:nvSpPr>
          <p:cNvPr id="31" name="Rectangle à coins arrondis 30"/>
          <p:cNvSpPr/>
          <p:nvPr/>
        </p:nvSpPr>
        <p:spPr>
          <a:xfrm>
            <a:off x="240956" y="4884401"/>
            <a:ext cx="1705062" cy="10744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3 2</a:t>
            </a:r>
            <a:br>
              <a:rPr lang="fr-FR" b="1" dirty="0"/>
            </a:br>
            <a:r>
              <a:rPr lang="fr-FR" dirty="0">
                <a:solidFill>
                  <a:srgbClr val="FF0000"/>
                </a:solidFill>
              </a:rPr>
              <a:t>♥ </a:t>
            </a:r>
            <a:r>
              <a:rPr lang="fr-FR" b="1" dirty="0">
                <a:solidFill>
                  <a:schemeClr val="tx1"/>
                </a:solidFill>
              </a:rPr>
              <a:t>R D 8 3 </a:t>
            </a:r>
            <a:br>
              <a:rPr lang="fr-FR" b="1" dirty="0"/>
            </a:br>
            <a:r>
              <a:rPr lang="fr-FR" dirty="0">
                <a:solidFill>
                  <a:srgbClr val="FFC000"/>
                </a:solidFill>
              </a:rPr>
              <a:t>♦ </a:t>
            </a:r>
            <a:r>
              <a:rPr lang="fr-FR" b="1" dirty="0">
                <a:solidFill>
                  <a:schemeClr val="dk1"/>
                </a:solidFill>
              </a:rPr>
              <a:t> 3</a:t>
            </a:r>
            <a:br>
              <a:rPr lang="fr-FR" b="1" dirty="0"/>
            </a:br>
            <a:r>
              <a:rPr lang="fr-FR" dirty="0">
                <a:solidFill>
                  <a:srgbClr val="00B050"/>
                </a:solidFill>
              </a:rPr>
              <a:t>♣ </a:t>
            </a:r>
            <a:r>
              <a:rPr lang="fr-FR" b="1" dirty="0">
                <a:solidFill>
                  <a:schemeClr val="dk1"/>
                </a:solidFill>
              </a:rPr>
              <a:t>R V 7 6 5</a:t>
            </a:r>
            <a:endParaRPr lang="fr-FR" dirty="0">
              <a:solidFill>
                <a:srgbClr val="FF0000"/>
              </a:solidFill>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957" y="2453259"/>
            <a:ext cx="568535" cy="557050"/>
          </a:xfrm>
          <a:prstGeom prst="rect">
            <a:avLst/>
          </a:prstGeom>
        </p:spPr>
      </p:pic>
      <p:pic>
        <p:nvPicPr>
          <p:cNvPr id="32" name="Imag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1694" y="3906904"/>
            <a:ext cx="548456" cy="571308"/>
          </a:xfrm>
          <a:prstGeom prst="rect">
            <a:avLst/>
          </a:prstGeom>
        </p:spPr>
      </p:pic>
      <p:pic>
        <p:nvPicPr>
          <p:cNvPr id="33" name="Imag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6174" y="5334769"/>
            <a:ext cx="596638" cy="584705"/>
          </a:xfrm>
          <a:prstGeom prst="rect">
            <a:avLst/>
          </a:prstGeom>
        </p:spPr>
      </p:pic>
    </p:spTree>
    <p:extLst>
      <p:ext uri="{BB962C8B-B14F-4D97-AF65-F5344CB8AC3E}">
        <p14:creationId xmlns:p14="http://schemas.microsoft.com/office/powerpoint/2010/main" val="110829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p:cTn id="20" dur="500" fill="hold"/>
                                        <p:tgtEl>
                                          <p:spTgt spid="21"/>
                                        </p:tgtEl>
                                        <p:attrNameLst>
                                          <p:attrName>ppt_w</p:attrName>
                                        </p:attrNameLst>
                                      </p:cBhvr>
                                      <p:tavLst>
                                        <p:tav tm="0">
                                          <p:val>
                                            <p:fltVal val="0"/>
                                          </p:val>
                                        </p:tav>
                                        <p:tav tm="100000">
                                          <p:val>
                                            <p:strVal val="#ppt_w"/>
                                          </p:val>
                                        </p:tav>
                                      </p:tavLst>
                                    </p:anim>
                                    <p:anim calcmode="lin" valueType="num">
                                      <p:cBhvr>
                                        <p:cTn id="21" dur="500" fill="hold"/>
                                        <p:tgtEl>
                                          <p:spTgt spid="21"/>
                                        </p:tgtEl>
                                        <p:attrNameLst>
                                          <p:attrName>ppt_h</p:attrName>
                                        </p:attrNameLst>
                                      </p:cBhvr>
                                      <p:tavLst>
                                        <p:tav tm="0">
                                          <p:val>
                                            <p:fltVal val="0"/>
                                          </p:val>
                                        </p:tav>
                                        <p:tav tm="100000">
                                          <p:val>
                                            <p:strVal val="#ppt_h"/>
                                          </p:val>
                                        </p:tav>
                                      </p:tavLst>
                                    </p:anim>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Effect transition="in" filter="fade">
                                      <p:cBhvr>
                                        <p:cTn id="29" dur="500"/>
                                        <p:tgtEl>
                                          <p:spTgt spid="24"/>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arn(inVertical)">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par>
                                <p:cTn id="45" presetID="53" presetClass="entr" presetSubtype="16"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ppt_w</p:attrName>
                                        </p:attrNameLst>
                                      </p:cBhvr>
                                      <p:tavLst>
                                        <p:tav tm="0">
                                          <p:val>
                                            <p:fltVal val="0"/>
                                          </p:val>
                                        </p:tav>
                                        <p:tav tm="100000">
                                          <p:val>
                                            <p:strVal val="#ppt_w"/>
                                          </p:val>
                                        </p:tav>
                                      </p:tavLst>
                                    </p:anim>
                                    <p:anim calcmode="lin" valueType="num">
                                      <p:cBhvr>
                                        <p:cTn id="48" dur="500" fill="hold"/>
                                        <p:tgtEl>
                                          <p:spTgt spid="22"/>
                                        </p:tgtEl>
                                        <p:attrNameLst>
                                          <p:attrName>ppt_h</p:attrName>
                                        </p:attrNameLst>
                                      </p:cBhvr>
                                      <p:tavLst>
                                        <p:tav tm="0">
                                          <p:val>
                                            <p:fltVal val="0"/>
                                          </p:val>
                                        </p:tav>
                                        <p:tav tm="100000">
                                          <p:val>
                                            <p:strVal val="#ppt_h"/>
                                          </p:val>
                                        </p:tav>
                                      </p:tavLst>
                                    </p:anim>
                                    <p:animEffect transition="in" filter="fade">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barn(inVertical)">
                                      <p:cBhvr>
                                        <p:cTn id="59" dur="500"/>
                                        <p:tgtEl>
                                          <p:spTgt spid="27"/>
                                        </p:tgtEl>
                                      </p:cBhvr>
                                    </p:animEffect>
                                  </p:childTnLst>
                                </p:cTn>
                              </p:par>
                              <p:par>
                                <p:cTn id="60" presetID="53" presetClass="entr" presetSubtype="16"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p:cTn id="62" dur="500" fill="hold"/>
                                        <p:tgtEl>
                                          <p:spTgt spid="32"/>
                                        </p:tgtEl>
                                        <p:attrNameLst>
                                          <p:attrName>ppt_w</p:attrName>
                                        </p:attrNameLst>
                                      </p:cBhvr>
                                      <p:tavLst>
                                        <p:tav tm="0">
                                          <p:val>
                                            <p:fltVal val="0"/>
                                          </p:val>
                                        </p:tav>
                                        <p:tav tm="100000">
                                          <p:val>
                                            <p:strVal val="#ppt_w"/>
                                          </p:val>
                                        </p:tav>
                                      </p:tavLst>
                                    </p:anim>
                                    <p:anim calcmode="lin" valueType="num">
                                      <p:cBhvr>
                                        <p:cTn id="63" dur="500" fill="hold"/>
                                        <p:tgtEl>
                                          <p:spTgt spid="32"/>
                                        </p:tgtEl>
                                        <p:attrNameLst>
                                          <p:attrName>ppt_h</p:attrName>
                                        </p:attrNameLst>
                                      </p:cBhvr>
                                      <p:tavLst>
                                        <p:tav tm="0">
                                          <p:val>
                                            <p:fltVal val="0"/>
                                          </p:val>
                                        </p:tav>
                                        <p:tav tm="100000">
                                          <p:val>
                                            <p:strVal val="#ppt_h"/>
                                          </p:val>
                                        </p:tav>
                                      </p:tavLst>
                                    </p:anim>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animEffect transition="in" filter="fade">
                                      <p:cBhvr>
                                        <p:cTn id="71" dur="500"/>
                                        <p:tgtEl>
                                          <p:spTgt spid="31"/>
                                        </p:tgtEl>
                                      </p:cBhvr>
                                    </p:animEffect>
                                  </p:childTnLst>
                                </p:cTn>
                              </p:par>
                              <p:par>
                                <p:cTn id="72" presetID="53" presetClass="entr" presetSubtype="16" fill="hold"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ppt_w</p:attrName>
                                        </p:attrNameLst>
                                      </p:cBhvr>
                                      <p:tavLst>
                                        <p:tav tm="0">
                                          <p:val>
                                            <p:fltVal val="0"/>
                                          </p:val>
                                        </p:tav>
                                        <p:tav tm="100000">
                                          <p:val>
                                            <p:strVal val="#ppt_w"/>
                                          </p:val>
                                        </p:tav>
                                      </p:tavLst>
                                    </p:anim>
                                    <p:anim calcmode="lin" valueType="num">
                                      <p:cBhvr>
                                        <p:cTn id="75" dur="500" fill="hold"/>
                                        <p:tgtEl>
                                          <p:spTgt spid="23"/>
                                        </p:tgtEl>
                                        <p:attrNameLst>
                                          <p:attrName>ppt_h</p:attrName>
                                        </p:attrNameLst>
                                      </p:cBhvr>
                                      <p:tavLst>
                                        <p:tav tm="0">
                                          <p:val>
                                            <p:fltVal val="0"/>
                                          </p:val>
                                        </p:tav>
                                        <p:tav tm="100000">
                                          <p:val>
                                            <p:strVal val="#ppt_h"/>
                                          </p:val>
                                        </p:tav>
                                      </p:tavLst>
                                    </p:anim>
                                    <p:animEffect transition="in" filter="fade">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500" fill="hold"/>
                                        <p:tgtEl>
                                          <p:spTgt spid="26"/>
                                        </p:tgtEl>
                                        <p:attrNameLst>
                                          <p:attrName>ppt_w</p:attrName>
                                        </p:attrNameLst>
                                      </p:cBhvr>
                                      <p:tavLst>
                                        <p:tav tm="0">
                                          <p:val>
                                            <p:fltVal val="0"/>
                                          </p:val>
                                        </p:tav>
                                        <p:tav tm="100000">
                                          <p:val>
                                            <p:strVal val="#ppt_w"/>
                                          </p:val>
                                        </p:tav>
                                      </p:tavLst>
                                    </p:anim>
                                    <p:anim calcmode="lin" valueType="num">
                                      <p:cBhvr>
                                        <p:cTn id="82" dur="500" fill="hold"/>
                                        <p:tgtEl>
                                          <p:spTgt spid="26"/>
                                        </p:tgtEl>
                                        <p:attrNameLst>
                                          <p:attrName>ppt_h</p:attrName>
                                        </p:attrNameLst>
                                      </p:cBhvr>
                                      <p:tavLst>
                                        <p:tav tm="0">
                                          <p:val>
                                            <p:fltVal val="0"/>
                                          </p:val>
                                        </p:tav>
                                        <p:tav tm="100000">
                                          <p:val>
                                            <p:strVal val="#ppt_h"/>
                                          </p:val>
                                        </p:tav>
                                      </p:tavLst>
                                    </p:anim>
                                    <p:animEffect transition="in" filter="fade">
                                      <p:cBhvr>
                                        <p:cTn id="83" dur="500"/>
                                        <p:tgtEl>
                                          <p:spTgt spid="26"/>
                                        </p:tgtEl>
                                      </p:cBhvr>
                                    </p:animEffect>
                                  </p:childTnLst>
                                </p:cTn>
                              </p:par>
                              <p:par>
                                <p:cTn id="84" presetID="16" presetClass="entr" presetSubtype="21"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barn(inVertical)">
                                      <p:cBhvr>
                                        <p:cTn id="86" dur="500"/>
                                        <p:tgtEl>
                                          <p:spTgt spid="28"/>
                                        </p:tgtEl>
                                      </p:cBhvr>
                                    </p:animEffect>
                                  </p:childTnLst>
                                </p:cTn>
                              </p:par>
                              <p:par>
                                <p:cTn id="87" presetID="53" presetClass="entr" presetSubtype="16"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 calcmode="lin" valueType="num">
                                      <p:cBhvr>
                                        <p:cTn id="89" dur="500" fill="hold"/>
                                        <p:tgtEl>
                                          <p:spTgt spid="33"/>
                                        </p:tgtEl>
                                        <p:attrNameLst>
                                          <p:attrName>ppt_w</p:attrName>
                                        </p:attrNameLst>
                                      </p:cBhvr>
                                      <p:tavLst>
                                        <p:tav tm="0">
                                          <p:val>
                                            <p:fltVal val="0"/>
                                          </p:val>
                                        </p:tav>
                                        <p:tav tm="100000">
                                          <p:val>
                                            <p:strVal val="#ppt_w"/>
                                          </p:val>
                                        </p:tav>
                                      </p:tavLst>
                                    </p:anim>
                                    <p:anim calcmode="lin" valueType="num">
                                      <p:cBhvr>
                                        <p:cTn id="90" dur="500" fill="hold"/>
                                        <p:tgtEl>
                                          <p:spTgt spid="33"/>
                                        </p:tgtEl>
                                        <p:attrNameLst>
                                          <p:attrName>ppt_h</p:attrName>
                                        </p:attrNameLst>
                                      </p:cBhvr>
                                      <p:tavLst>
                                        <p:tav tm="0">
                                          <p:val>
                                            <p:fltVal val="0"/>
                                          </p:val>
                                        </p:tav>
                                        <p:tav tm="100000">
                                          <p:val>
                                            <p:strVal val="#ppt_h"/>
                                          </p:val>
                                        </p:tav>
                                      </p:tavLst>
                                    </p:anim>
                                    <p:animEffect transition="in" filter="fade">
                                      <p:cBhvr>
                                        <p:cTn id="9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animBg="1"/>
      <p:bldP spid="25" grpId="0" animBg="1"/>
      <p:bldP spid="26" grpId="0" animBg="1"/>
      <p:bldP spid="27" grpId="0"/>
      <p:bldP spid="28" grpId="0"/>
      <p:bldP spid="29" grpId="0" animBg="1"/>
      <p:bldP spid="30"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9019" y="305293"/>
            <a:ext cx="6858000" cy="461866"/>
          </a:xfrm>
        </p:spPr>
        <p:txBody>
          <a:bodyPr>
            <a:noAutofit/>
          </a:bodyPr>
          <a:lstStyle/>
          <a:p>
            <a:pPr algn="l"/>
            <a:r>
              <a:rPr lang="fr-FR" sz="3200" dirty="0">
                <a:latin typeface="+mn-lt"/>
              </a:rPr>
              <a:t>I – Le répondant répète sa couleur</a:t>
            </a:r>
          </a:p>
        </p:txBody>
      </p:sp>
      <p:sp>
        <p:nvSpPr>
          <p:cNvPr id="12" name="Sous-titre 2"/>
          <p:cNvSpPr>
            <a:spLocks noGrp="1"/>
          </p:cNvSpPr>
          <p:nvPr>
            <p:ph type="subTitle" idx="1"/>
          </p:nvPr>
        </p:nvSpPr>
        <p:spPr>
          <a:xfrm>
            <a:off x="172995" y="1493623"/>
            <a:ext cx="8730049" cy="4337221"/>
          </a:xfrm>
        </p:spPr>
        <p:txBody>
          <a:bodyPr>
            <a:normAutofit/>
          </a:bodyPr>
          <a:lstStyle/>
          <a:p>
            <a:pPr algn="just"/>
            <a:r>
              <a:rPr lang="fr-FR" dirty="0"/>
              <a:t>Pour le partenaire, le problème n’est pas du tout le même qu’après un bicolore économique de l’ouvreur.</a:t>
            </a:r>
          </a:p>
          <a:p>
            <a:pPr algn="l"/>
            <a:endParaRPr lang="fr-FR" dirty="0"/>
          </a:p>
          <a:p>
            <a:pPr algn="l"/>
            <a:r>
              <a:rPr lang="fr-FR" dirty="0"/>
              <a:t>		</a:t>
            </a:r>
          </a:p>
          <a:p>
            <a:pPr algn="l"/>
            <a:endParaRPr lang="fr-FR" dirty="0"/>
          </a:p>
          <a:p>
            <a:pPr algn="l"/>
            <a:r>
              <a:rPr lang="fr-FR" dirty="0"/>
              <a:t>Dans le cas d’un bicolore cher, celui-ci étant auto-forcing , le répondant ne doit pas craindre de répéter sa couleur avec cinq cartes puisque l’ouvreur ne peut pas passer.</a:t>
            </a:r>
          </a:p>
          <a:p>
            <a:pPr algn="l"/>
            <a:r>
              <a:rPr lang="fr-FR" dirty="0"/>
              <a:t>	</a:t>
            </a:r>
          </a:p>
          <a:p>
            <a:pPr algn="l"/>
            <a:endParaRPr lang="fr-FR" dirty="0"/>
          </a:p>
        </p:txBody>
      </p:sp>
      <p:graphicFrame>
        <p:nvGraphicFramePr>
          <p:cNvPr id="14" name="Tableau 13"/>
          <p:cNvGraphicFramePr>
            <a:graphicFrameLocks noGrp="1"/>
          </p:cNvGraphicFramePr>
          <p:nvPr>
            <p:extLst>
              <p:ext uri="{D42A27DB-BD31-4B8C-83A1-F6EECF244321}">
                <p14:modId xmlns:p14="http://schemas.microsoft.com/office/powerpoint/2010/main" val="1291422441"/>
              </p:ext>
            </p:extLst>
          </p:nvPr>
        </p:nvGraphicFramePr>
        <p:xfrm>
          <a:off x="236898" y="2503549"/>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FF0000"/>
                          </a:solidFill>
                        </a:rPr>
                        <a:t>♥</a:t>
                      </a:r>
                      <a:endParaRPr lang="fr-FR" sz="1800" dirty="0"/>
                    </a:p>
                  </a:txBody>
                  <a:tcPr marL="68580" marR="68580" marT="34290" marB="34290"/>
                </a:tc>
                <a:tc>
                  <a:txBody>
                    <a:bodyPr/>
                    <a:lstStyle/>
                    <a:p>
                      <a:pPr algn="ctr"/>
                      <a:r>
                        <a:rPr lang="fr-FR" sz="1800" dirty="0"/>
                        <a:t>1</a:t>
                      </a:r>
                      <a:r>
                        <a:rPr lang="fr-FR" sz="1800" dirty="0">
                          <a:solidFill>
                            <a:schemeClr val="tx1"/>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algn="ct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t>2</a:t>
                      </a:r>
                      <a:r>
                        <a:rPr lang="fr-FR" sz="1800" dirty="0">
                          <a:solidFill>
                            <a:schemeClr val="tx1"/>
                          </a:solidFill>
                        </a:rPr>
                        <a:t>♠</a:t>
                      </a:r>
                      <a:endParaRPr lang="fr-FR" sz="1800" dirty="0"/>
                    </a:p>
                  </a:txBody>
                  <a:tcPr marL="68580" marR="68580" marT="34290" marB="34290"/>
                </a:tc>
                <a:extLst>
                  <a:ext uri="{0D108BD9-81ED-4DB2-BD59-A6C34878D82A}">
                    <a16:rowId xmlns:a16="http://schemas.microsoft.com/office/drawing/2014/main" val="10002"/>
                  </a:ext>
                </a:extLst>
              </a:tr>
            </a:tbl>
          </a:graphicData>
        </a:graphic>
      </p:graphicFrame>
      <p:sp>
        <p:nvSpPr>
          <p:cNvPr id="3" name="ZoneTexte 2"/>
          <p:cNvSpPr txBox="1"/>
          <p:nvPr/>
        </p:nvSpPr>
        <p:spPr>
          <a:xfrm>
            <a:off x="1789938" y="2497903"/>
            <a:ext cx="7113105" cy="923330"/>
          </a:xfrm>
          <a:prstGeom prst="rect">
            <a:avLst/>
          </a:prstGeom>
          <a:noFill/>
        </p:spPr>
        <p:txBody>
          <a:bodyPr wrap="square" rtlCol="0">
            <a:spAutoFit/>
          </a:bodyPr>
          <a:lstStyle/>
          <a:p>
            <a:r>
              <a:rPr lang="fr-FR" dirty="0"/>
              <a:t>Nord promettait six cartes à Pique et de 6 à 10 points HL.</a:t>
            </a:r>
          </a:p>
          <a:p>
            <a:r>
              <a:rPr lang="fr-FR" dirty="0"/>
              <a:t>Il devait avoir six cartes car l’enchère n’est pas forcing et l’ouvreur pouvait passer avec un singleton ou une chicane à Pique.</a:t>
            </a:r>
          </a:p>
        </p:txBody>
      </p:sp>
      <p:sp>
        <p:nvSpPr>
          <p:cNvPr id="7" name="Rectangle à coins arrondis 6"/>
          <p:cNvSpPr/>
          <p:nvPr/>
        </p:nvSpPr>
        <p:spPr>
          <a:xfrm>
            <a:off x="236898" y="5128134"/>
            <a:ext cx="8666145" cy="130264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Après un bicolore cher, la répétition de la couleur du répondant ne promet que cinq cartes, </a:t>
            </a:r>
            <a:br>
              <a:rPr lang="fr-FR" sz="2400" b="1" dirty="0">
                <a:solidFill>
                  <a:schemeClr val="tx1"/>
                </a:solidFill>
              </a:rPr>
            </a:br>
            <a:r>
              <a:rPr lang="fr-FR" sz="2400" b="1" dirty="0">
                <a:solidFill>
                  <a:schemeClr val="tx1"/>
                </a:solidFill>
              </a:rPr>
              <a:t>et ne donne aucune indication sur la force de sa main.</a:t>
            </a:r>
          </a:p>
        </p:txBody>
      </p:sp>
    </p:spTree>
    <p:extLst>
      <p:ext uri="{BB962C8B-B14F-4D97-AF65-F5344CB8AC3E}">
        <p14:creationId xmlns:p14="http://schemas.microsoft.com/office/powerpoint/2010/main" val="93245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1493623"/>
            <a:ext cx="8730049" cy="5177000"/>
          </a:xfrm>
        </p:spPr>
        <p:txBody>
          <a:bodyPr>
            <a:normAutofit/>
          </a:bodyPr>
          <a:lstStyle/>
          <a:p>
            <a:pPr algn="l"/>
            <a:r>
              <a:rPr lang="fr-FR" dirty="0"/>
              <a:t>Il répétera ses Piques au palier de 2 avec des mains de force </a:t>
            </a:r>
            <a:br>
              <a:rPr lang="fr-FR" dirty="0"/>
            </a:br>
            <a:r>
              <a:rPr lang="fr-FR" dirty="0"/>
              <a:t>très différentes :</a:t>
            </a:r>
          </a:p>
          <a:p>
            <a:pPr algn="l"/>
            <a:endParaRPr lang="fr-FR" dirty="0"/>
          </a:p>
          <a:p>
            <a:pPr algn="l"/>
            <a:endParaRPr lang="fr-FR" dirty="0"/>
          </a:p>
          <a:p>
            <a:pPr algn="l"/>
            <a:endParaRPr lang="fr-FR" dirty="0"/>
          </a:p>
          <a:p>
            <a:pPr algn="l"/>
            <a:endParaRPr lang="fr-FR" dirty="0"/>
          </a:p>
          <a:p>
            <a:pPr algn="l"/>
            <a:endParaRPr lang="fr-FR" dirty="0"/>
          </a:p>
          <a:p>
            <a:pPr algn="l"/>
            <a:endParaRPr lang="fr-FR" dirty="0"/>
          </a:p>
          <a:p>
            <a:pPr algn="l"/>
            <a:endParaRPr lang="fr-FR" dirty="0"/>
          </a:p>
          <a:p>
            <a:pPr algn="l"/>
            <a:r>
              <a:rPr lang="fr-FR" dirty="0"/>
              <a:t>En l’absence de fit </a:t>
            </a:r>
            <a:r>
              <a:rPr lang="fr-FR" dirty="0" err="1"/>
              <a:t>annonçable</a:t>
            </a:r>
            <a:r>
              <a:rPr lang="fr-FR" dirty="0"/>
              <a:t> dans l’une des couleurs de l’ouvreur, la répétition de la couleur du répondant avec cinq cartes est prioritaire.	</a:t>
            </a:r>
          </a:p>
        </p:txBody>
      </p:sp>
      <p:graphicFrame>
        <p:nvGraphicFramePr>
          <p:cNvPr id="14" name="Tableau 13"/>
          <p:cNvGraphicFramePr>
            <a:graphicFrameLocks noGrp="1"/>
          </p:cNvGraphicFramePr>
          <p:nvPr>
            <p:extLst>
              <p:ext uri="{D42A27DB-BD31-4B8C-83A1-F6EECF244321}">
                <p14:modId xmlns:p14="http://schemas.microsoft.com/office/powerpoint/2010/main" val="2698622827"/>
              </p:ext>
            </p:extLst>
          </p:nvPr>
        </p:nvGraphicFramePr>
        <p:xfrm>
          <a:off x="7114179" y="1868766"/>
          <a:ext cx="1679918" cy="1303020"/>
        </p:xfrm>
        <a:graphic>
          <a:graphicData uri="http://schemas.openxmlformats.org/drawingml/2006/table">
            <a:tbl>
              <a:tblPr firstRow="1" bandRow="1">
                <a:tableStyleId>{5C22544A-7EE6-4342-B048-85BDC9FD1C3A}</a:tableStyleId>
              </a:tblPr>
              <a:tblGrid>
                <a:gridCol w="839959">
                  <a:extLst>
                    <a:ext uri="{9D8B030D-6E8A-4147-A177-3AD203B41FA5}">
                      <a16:colId xmlns:a16="http://schemas.microsoft.com/office/drawing/2014/main" val="20000"/>
                    </a:ext>
                  </a:extLst>
                </a:gridCol>
                <a:gridCol w="839959">
                  <a:extLst>
                    <a:ext uri="{9D8B030D-6E8A-4147-A177-3AD203B41FA5}">
                      <a16:colId xmlns:a16="http://schemas.microsoft.com/office/drawing/2014/main" val="20001"/>
                    </a:ext>
                  </a:extLst>
                </a:gridCol>
              </a:tblGrid>
              <a:tr h="418739">
                <a:tc>
                  <a:txBody>
                    <a:bodyPr/>
                    <a:lstStyle/>
                    <a:p>
                      <a:pPr algn="ctr"/>
                      <a:r>
                        <a:rPr lang="fr-FR" sz="2400" dirty="0"/>
                        <a:t>sud</a:t>
                      </a:r>
                    </a:p>
                  </a:txBody>
                  <a:tcPr marL="68580" marR="68580" marT="34290" marB="34290"/>
                </a:tc>
                <a:tc>
                  <a:txBody>
                    <a:bodyPr/>
                    <a:lstStyle/>
                    <a:p>
                      <a:pPr algn="ctr"/>
                      <a:r>
                        <a:rPr lang="fr-FR" sz="2400" dirty="0"/>
                        <a:t>nord</a:t>
                      </a:r>
                    </a:p>
                  </a:txBody>
                  <a:tcPr marL="68580" marR="68580" marT="34290" marB="34290">
                    <a:solidFill>
                      <a:srgbClr val="92D050"/>
                    </a:solidFill>
                  </a:tcPr>
                </a:tc>
                <a:extLst>
                  <a:ext uri="{0D108BD9-81ED-4DB2-BD59-A6C34878D82A}">
                    <a16:rowId xmlns:a16="http://schemas.microsoft.com/office/drawing/2014/main" val="10000"/>
                  </a:ext>
                </a:extLst>
              </a:tr>
              <a:tr h="418739">
                <a:tc>
                  <a:txBody>
                    <a:bodyPr/>
                    <a:lstStyle/>
                    <a:p>
                      <a:pPr algn="ctr"/>
                      <a:r>
                        <a:rPr lang="fr-FR" sz="2400" dirty="0"/>
                        <a:t>1</a:t>
                      </a:r>
                      <a:r>
                        <a:rPr lang="fr-FR" sz="2400" dirty="0">
                          <a:solidFill>
                            <a:srgbClr val="FFC000"/>
                          </a:solidFill>
                        </a:rPr>
                        <a:t>♦</a:t>
                      </a:r>
                      <a:endParaRPr lang="fr-FR" sz="2400" dirty="0"/>
                    </a:p>
                  </a:txBody>
                  <a:tcPr marL="68580" marR="68580" marT="34290" marB="34290"/>
                </a:tc>
                <a:tc>
                  <a:txBody>
                    <a:bodyPr/>
                    <a:lstStyle/>
                    <a:p>
                      <a:pPr algn="ctr"/>
                      <a:r>
                        <a:rPr lang="fr-FR" sz="2400" dirty="0"/>
                        <a:t>1</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1"/>
                  </a:ext>
                </a:extLst>
              </a:tr>
              <a:tr h="418739">
                <a:tc>
                  <a:txBody>
                    <a:bodyPr/>
                    <a:lstStyle/>
                    <a:p>
                      <a:pPr algn="ctr"/>
                      <a:r>
                        <a:rPr lang="fr-FR" sz="2400" dirty="0"/>
                        <a:t>2</a:t>
                      </a:r>
                      <a:r>
                        <a:rPr lang="fr-FR" sz="2400" dirty="0">
                          <a:solidFill>
                            <a:srgbClr val="FF0000"/>
                          </a:solidFill>
                        </a:rPr>
                        <a:t>♥</a:t>
                      </a:r>
                      <a:endParaRPr lang="fr-FR" sz="2400" dirty="0"/>
                    </a:p>
                  </a:txBody>
                  <a:tcPr marL="68580" marR="68580" marT="34290" marB="34290"/>
                </a:tc>
                <a:tc>
                  <a:txBody>
                    <a:bodyPr/>
                    <a:lstStyle/>
                    <a:p>
                      <a:pPr algn="ctr"/>
                      <a:r>
                        <a:rPr lang="fr-FR" sz="2400" dirty="0"/>
                        <a:t>2</a:t>
                      </a:r>
                      <a:r>
                        <a:rPr lang="fr-FR" sz="2400" dirty="0">
                          <a:solidFill>
                            <a:schemeClr val="tx1"/>
                          </a:solidFill>
                        </a:rPr>
                        <a:t>♠</a:t>
                      </a:r>
                      <a:endParaRPr lang="fr-FR" sz="2400" dirty="0"/>
                    </a:p>
                  </a:txBody>
                  <a:tcPr marL="68580" marR="68580" marT="34290" marB="34290"/>
                </a:tc>
                <a:extLst>
                  <a:ext uri="{0D108BD9-81ED-4DB2-BD59-A6C34878D82A}">
                    <a16:rowId xmlns:a16="http://schemas.microsoft.com/office/drawing/2014/main" val="10002"/>
                  </a:ext>
                </a:extLst>
              </a:tr>
            </a:tbl>
          </a:graphicData>
        </a:graphic>
      </p:graphicFrame>
      <p:sp>
        <p:nvSpPr>
          <p:cNvPr id="8" name="Rectangle à coins arrondis 7"/>
          <p:cNvSpPr/>
          <p:nvPr/>
        </p:nvSpPr>
        <p:spPr>
          <a:xfrm>
            <a:off x="290469" y="3124984"/>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V 10 8 5 3</a:t>
            </a:r>
            <a:br>
              <a:rPr lang="fr-FR" b="1" dirty="0"/>
            </a:br>
            <a:r>
              <a:rPr lang="fr-FR" dirty="0">
                <a:solidFill>
                  <a:srgbClr val="FF0000"/>
                </a:solidFill>
              </a:rPr>
              <a:t>♥ </a:t>
            </a:r>
            <a:r>
              <a:rPr lang="fr-FR" b="1" dirty="0">
                <a:solidFill>
                  <a:schemeClr val="tx1"/>
                </a:solidFill>
              </a:rPr>
              <a:t>R 3</a:t>
            </a:r>
            <a:br>
              <a:rPr lang="fr-FR" b="1" dirty="0"/>
            </a:br>
            <a:r>
              <a:rPr lang="fr-FR" dirty="0">
                <a:solidFill>
                  <a:srgbClr val="FFC000"/>
                </a:solidFill>
              </a:rPr>
              <a:t>♦ </a:t>
            </a:r>
            <a:r>
              <a:rPr lang="fr-FR" b="1" dirty="0">
                <a:solidFill>
                  <a:schemeClr val="dk1"/>
                </a:solidFill>
              </a:rPr>
              <a:t>D 8</a:t>
            </a:r>
            <a:br>
              <a:rPr lang="fr-FR" b="1" dirty="0"/>
            </a:br>
            <a:r>
              <a:rPr lang="fr-FR" dirty="0">
                <a:solidFill>
                  <a:srgbClr val="00B050"/>
                </a:solidFill>
              </a:rPr>
              <a:t>♣ </a:t>
            </a:r>
            <a:r>
              <a:rPr lang="fr-FR" b="1" dirty="0">
                <a:solidFill>
                  <a:schemeClr val="dk1"/>
                </a:solidFill>
              </a:rPr>
              <a:t>10 8 4 2</a:t>
            </a:r>
            <a:endParaRPr lang="fr-FR" dirty="0">
              <a:solidFill>
                <a:srgbClr val="FF0000"/>
              </a:solidFill>
            </a:endParaRPr>
          </a:p>
        </p:txBody>
      </p:sp>
      <p:sp>
        <p:nvSpPr>
          <p:cNvPr id="9" name="Rectangle à coins arrondis 8"/>
          <p:cNvSpPr/>
          <p:nvPr/>
        </p:nvSpPr>
        <p:spPr>
          <a:xfrm>
            <a:off x="290469" y="4283980"/>
            <a:ext cx="1705062"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7 points HL</a:t>
            </a:r>
          </a:p>
        </p:txBody>
      </p:sp>
      <p:sp>
        <p:nvSpPr>
          <p:cNvPr id="10" name="Rectangle à coins arrondis 9"/>
          <p:cNvSpPr/>
          <p:nvPr/>
        </p:nvSpPr>
        <p:spPr>
          <a:xfrm>
            <a:off x="2565039" y="3124984"/>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A D V 7 6</a:t>
            </a:r>
            <a:br>
              <a:rPr lang="fr-FR" b="1" dirty="0"/>
            </a:br>
            <a:r>
              <a:rPr lang="fr-FR" dirty="0">
                <a:solidFill>
                  <a:srgbClr val="FF0000"/>
                </a:solidFill>
              </a:rPr>
              <a:t>♥ </a:t>
            </a:r>
            <a:r>
              <a:rPr lang="fr-FR" b="1" dirty="0">
                <a:solidFill>
                  <a:schemeClr val="tx1"/>
                </a:solidFill>
              </a:rPr>
              <a:t>D 6 4</a:t>
            </a:r>
            <a:br>
              <a:rPr lang="fr-FR" b="1" dirty="0"/>
            </a:br>
            <a:r>
              <a:rPr lang="fr-FR" dirty="0">
                <a:solidFill>
                  <a:srgbClr val="FFC000"/>
                </a:solidFill>
              </a:rPr>
              <a:t>♦ </a:t>
            </a:r>
            <a:r>
              <a:rPr lang="fr-FR" b="1" dirty="0">
                <a:solidFill>
                  <a:schemeClr val="dk1"/>
                </a:solidFill>
              </a:rPr>
              <a:t>2</a:t>
            </a:r>
            <a:br>
              <a:rPr lang="fr-FR" b="1" dirty="0"/>
            </a:br>
            <a:r>
              <a:rPr lang="fr-FR" dirty="0">
                <a:solidFill>
                  <a:srgbClr val="00B050"/>
                </a:solidFill>
              </a:rPr>
              <a:t>♣ </a:t>
            </a:r>
            <a:r>
              <a:rPr lang="fr-FR" b="1" dirty="0">
                <a:solidFill>
                  <a:schemeClr val="dk1"/>
                </a:solidFill>
              </a:rPr>
              <a:t>A 9 4 3</a:t>
            </a:r>
            <a:endParaRPr lang="fr-FR" dirty="0">
              <a:solidFill>
                <a:srgbClr val="FF0000"/>
              </a:solidFill>
            </a:endParaRPr>
          </a:p>
        </p:txBody>
      </p:sp>
      <p:sp>
        <p:nvSpPr>
          <p:cNvPr id="11" name="Rectangle à coins arrondis 10"/>
          <p:cNvSpPr/>
          <p:nvPr/>
        </p:nvSpPr>
        <p:spPr>
          <a:xfrm>
            <a:off x="4839609" y="3108051"/>
            <a:ext cx="1705062" cy="107449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R V 10 6 3</a:t>
            </a:r>
            <a:br>
              <a:rPr lang="fr-FR" b="1" dirty="0"/>
            </a:br>
            <a:r>
              <a:rPr lang="fr-FR" dirty="0">
                <a:solidFill>
                  <a:srgbClr val="FF0000"/>
                </a:solidFill>
              </a:rPr>
              <a:t>♥ </a:t>
            </a:r>
            <a:r>
              <a:rPr lang="fr-FR" b="1" dirty="0">
                <a:solidFill>
                  <a:schemeClr val="tx1"/>
                </a:solidFill>
              </a:rPr>
              <a:t>D 4</a:t>
            </a:r>
            <a:br>
              <a:rPr lang="fr-FR" b="1" dirty="0"/>
            </a:br>
            <a:r>
              <a:rPr lang="fr-FR" dirty="0">
                <a:solidFill>
                  <a:srgbClr val="FFC000"/>
                </a:solidFill>
              </a:rPr>
              <a:t>♦ </a:t>
            </a:r>
            <a:r>
              <a:rPr lang="fr-FR" b="1" dirty="0">
                <a:solidFill>
                  <a:schemeClr val="dk1"/>
                </a:solidFill>
              </a:rPr>
              <a:t>R 6</a:t>
            </a:r>
            <a:br>
              <a:rPr lang="fr-FR" b="1" dirty="0"/>
            </a:br>
            <a:r>
              <a:rPr lang="fr-FR" dirty="0">
                <a:solidFill>
                  <a:srgbClr val="00B050"/>
                </a:solidFill>
              </a:rPr>
              <a:t>♣ </a:t>
            </a:r>
            <a:r>
              <a:rPr lang="fr-FR" b="1" dirty="0">
                <a:solidFill>
                  <a:schemeClr val="dk1"/>
                </a:solidFill>
              </a:rPr>
              <a:t>V 8 6 2</a:t>
            </a:r>
            <a:endParaRPr lang="fr-FR" dirty="0">
              <a:solidFill>
                <a:srgbClr val="FF0000"/>
              </a:solidFill>
            </a:endParaRPr>
          </a:p>
        </p:txBody>
      </p:sp>
      <p:sp>
        <p:nvSpPr>
          <p:cNvPr id="13" name="Rectangle à coins arrondis 12"/>
          <p:cNvSpPr/>
          <p:nvPr/>
        </p:nvSpPr>
        <p:spPr>
          <a:xfrm>
            <a:off x="2565039" y="4283980"/>
            <a:ext cx="1705062"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14 points HL</a:t>
            </a:r>
          </a:p>
        </p:txBody>
      </p:sp>
      <p:sp>
        <p:nvSpPr>
          <p:cNvPr id="15" name="Rectangle à coins arrondis 14"/>
          <p:cNvSpPr/>
          <p:nvPr/>
        </p:nvSpPr>
        <p:spPr>
          <a:xfrm>
            <a:off x="4839609" y="4283980"/>
            <a:ext cx="1705062"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11 points HL</a:t>
            </a:r>
          </a:p>
        </p:txBody>
      </p:sp>
      <p:sp>
        <p:nvSpPr>
          <p:cNvPr id="3" name="Titre 1">
            <a:extLst>
              <a:ext uri="{FF2B5EF4-FFF2-40B4-BE49-F238E27FC236}">
                <a16:creationId xmlns:a16="http://schemas.microsoft.com/office/drawing/2014/main" id="{20B09F85-E8C9-A0EF-F0C8-3AB661C2E0A4}"/>
              </a:ext>
            </a:extLst>
          </p:cNvPr>
          <p:cNvSpPr txBox="1">
            <a:spLocks/>
          </p:cNvSpPr>
          <p:nvPr/>
        </p:nvSpPr>
        <p:spPr>
          <a:xfrm>
            <a:off x="1109019" y="305293"/>
            <a:ext cx="6858000" cy="4618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a:latin typeface="+mn-lt"/>
              </a:rPr>
              <a:t>I – Le répondant répète sa couleur</a:t>
            </a:r>
            <a:endParaRPr lang="fr-FR" sz="3200" dirty="0">
              <a:latin typeface="+mn-lt"/>
            </a:endParaRPr>
          </a:p>
        </p:txBody>
      </p:sp>
    </p:spTree>
    <p:extLst>
      <p:ext uri="{BB962C8B-B14F-4D97-AF65-F5344CB8AC3E}">
        <p14:creationId xmlns:p14="http://schemas.microsoft.com/office/powerpoint/2010/main" val="373534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p:cNvSpPr>
            <a:spLocks noGrp="1"/>
          </p:cNvSpPr>
          <p:nvPr>
            <p:ph type="subTitle" idx="1"/>
          </p:nvPr>
        </p:nvSpPr>
        <p:spPr>
          <a:xfrm>
            <a:off x="172995" y="912992"/>
            <a:ext cx="8730049" cy="5639715"/>
          </a:xfrm>
        </p:spPr>
        <p:txBody>
          <a:bodyPr>
            <a:normAutofit/>
          </a:bodyPr>
          <a:lstStyle/>
          <a:p>
            <a:r>
              <a:rPr lang="fr-FR" b="1" dirty="0"/>
              <a:t>Exercice 2</a:t>
            </a:r>
          </a:p>
          <a:p>
            <a:pPr algn="l"/>
            <a:r>
              <a:rPr lang="fr-FR" b="1" dirty="0"/>
              <a:t>	</a:t>
            </a:r>
            <a:r>
              <a:rPr lang="fr-FR" dirty="0"/>
              <a:t>Quelle est votre deuxième enchère en Nord ? Justifiez-la</a:t>
            </a:r>
          </a:p>
          <a:p>
            <a:pPr algn="l"/>
            <a:endParaRPr lang="fr-FR" dirty="0"/>
          </a:p>
          <a:p>
            <a:pPr algn="l"/>
            <a:endParaRPr lang="fr-FR" dirty="0"/>
          </a:p>
          <a:p>
            <a:pPr algn="l"/>
            <a:r>
              <a:rPr lang="fr-FR" dirty="0"/>
              <a:t>		</a:t>
            </a:r>
          </a:p>
          <a:p>
            <a:pPr algn="l"/>
            <a:endParaRPr lang="fr-FR" dirty="0"/>
          </a:p>
          <a:p>
            <a:pPr algn="l"/>
            <a:endParaRPr lang="fr-FR" dirty="0"/>
          </a:p>
          <a:p>
            <a:pPr algn="l"/>
            <a:endParaRPr lang="fr-FR" dirty="0"/>
          </a:p>
        </p:txBody>
      </p:sp>
      <p:sp>
        <p:nvSpPr>
          <p:cNvPr id="20" name="ZoneTexte 19"/>
          <p:cNvSpPr txBox="1"/>
          <p:nvPr/>
        </p:nvSpPr>
        <p:spPr>
          <a:xfrm>
            <a:off x="4471223" y="2066955"/>
            <a:ext cx="4358451" cy="923330"/>
          </a:xfrm>
          <a:prstGeom prst="rect">
            <a:avLst/>
          </a:prstGeom>
          <a:noFill/>
        </p:spPr>
        <p:txBody>
          <a:bodyPr wrap="square" rtlCol="0">
            <a:spAutoFit/>
          </a:bodyPr>
          <a:lstStyle/>
          <a:p>
            <a:r>
              <a:rPr lang="fr-FR" dirty="0"/>
              <a:t>Cinq cartes dans la couleur. Un fit est possible si l’ouvreur possède trois cartes à Cœur.</a:t>
            </a:r>
          </a:p>
        </p:txBody>
      </p:sp>
      <p:graphicFrame>
        <p:nvGraphicFramePr>
          <p:cNvPr id="21" name="Tableau 20"/>
          <p:cNvGraphicFramePr>
            <a:graphicFrameLocks noGrp="1"/>
          </p:cNvGraphicFramePr>
          <p:nvPr>
            <p:extLst>
              <p:ext uri="{D42A27DB-BD31-4B8C-83A1-F6EECF244321}">
                <p14:modId xmlns:p14="http://schemas.microsoft.com/office/powerpoint/2010/main" val="3420129348"/>
              </p:ext>
            </p:extLst>
          </p:nvPr>
        </p:nvGraphicFramePr>
        <p:xfrm>
          <a:off x="1974595" y="2066954"/>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r>
                        <a:rPr lang="fr-FR" sz="1800" dirty="0">
                          <a:solidFill>
                            <a:srgbClr val="FF0000"/>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1196495607"/>
              </p:ext>
            </p:extLst>
          </p:nvPr>
        </p:nvGraphicFramePr>
        <p:xfrm>
          <a:off x="1974595" y="3135764"/>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r>
                        <a:rPr lang="fr-FR" sz="1800" dirty="0">
                          <a:solidFill>
                            <a:srgbClr val="FF0000"/>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4198515790"/>
              </p:ext>
            </p:extLst>
          </p:nvPr>
        </p:nvGraphicFramePr>
        <p:xfrm>
          <a:off x="1974595" y="4204574"/>
          <a:ext cx="1383730" cy="1028700"/>
        </p:xfrm>
        <a:graphic>
          <a:graphicData uri="http://schemas.openxmlformats.org/drawingml/2006/table">
            <a:tbl>
              <a:tblPr firstRow="1" bandRow="1">
                <a:tableStyleId>{5C22544A-7EE6-4342-B048-85BDC9FD1C3A}</a:tableStyleId>
              </a:tblPr>
              <a:tblGrid>
                <a:gridCol w="691865">
                  <a:extLst>
                    <a:ext uri="{9D8B030D-6E8A-4147-A177-3AD203B41FA5}">
                      <a16:colId xmlns:a16="http://schemas.microsoft.com/office/drawing/2014/main" val="20000"/>
                    </a:ext>
                  </a:extLst>
                </a:gridCol>
                <a:gridCol w="691865">
                  <a:extLst>
                    <a:ext uri="{9D8B030D-6E8A-4147-A177-3AD203B41FA5}">
                      <a16:colId xmlns:a16="http://schemas.microsoft.com/office/drawing/2014/main" val="20001"/>
                    </a:ext>
                  </a:extLst>
                </a:gridCol>
              </a:tblGrid>
              <a:tr h="342900">
                <a:tc>
                  <a:txBody>
                    <a:bodyPr/>
                    <a:lstStyle/>
                    <a:p>
                      <a:pPr algn="ctr"/>
                      <a:r>
                        <a:rPr lang="fr-FR" sz="1800" dirty="0"/>
                        <a:t>sud</a:t>
                      </a:r>
                    </a:p>
                  </a:txBody>
                  <a:tcPr marL="68580" marR="68580" marT="34290" marB="34290"/>
                </a:tc>
                <a:tc>
                  <a:txBody>
                    <a:bodyPr/>
                    <a:lstStyle/>
                    <a:p>
                      <a:pPr algn="ctr"/>
                      <a:r>
                        <a:rPr lang="fr-FR" sz="1800" dirty="0"/>
                        <a:t>nord</a:t>
                      </a:r>
                    </a:p>
                  </a:txBody>
                  <a:tcPr marL="68580" marR="68580" marT="34290" marB="34290">
                    <a:solidFill>
                      <a:srgbClr val="92D050"/>
                    </a:solidFill>
                  </a:tcPr>
                </a:tc>
                <a:extLst>
                  <a:ext uri="{0D108BD9-81ED-4DB2-BD59-A6C34878D82A}">
                    <a16:rowId xmlns:a16="http://schemas.microsoft.com/office/drawing/2014/main" val="10000"/>
                  </a:ext>
                </a:extLst>
              </a:tr>
              <a:tr h="342900">
                <a:tc>
                  <a:txBody>
                    <a:bodyPr/>
                    <a:lstStyle/>
                    <a:p>
                      <a:pPr algn="ctr"/>
                      <a:r>
                        <a:rPr lang="fr-FR" sz="1800" dirty="0"/>
                        <a:t>1</a:t>
                      </a:r>
                      <a:r>
                        <a:rPr lang="fr-FR" sz="1800" dirty="0">
                          <a:solidFill>
                            <a:srgbClr val="00B050"/>
                          </a:solidFill>
                        </a:rPr>
                        <a:t>♣</a:t>
                      </a:r>
                      <a:endParaRPr lang="fr-FR" sz="1800" dirty="0"/>
                    </a:p>
                  </a:txBody>
                  <a:tcPr marL="68580" marR="68580" marT="34290" marB="34290"/>
                </a:tc>
                <a:tc>
                  <a:txBody>
                    <a:bodyPr/>
                    <a:lstStyle/>
                    <a:p>
                      <a:pPr algn="ctr"/>
                      <a:r>
                        <a:rPr lang="fr-FR" sz="1800" dirty="0"/>
                        <a:t>1</a:t>
                      </a:r>
                      <a:r>
                        <a:rPr lang="fr-FR" sz="1800" dirty="0">
                          <a:solidFill>
                            <a:srgbClr val="FF0000"/>
                          </a:solidFill>
                        </a:rPr>
                        <a:t>♥</a:t>
                      </a:r>
                      <a:endParaRPr lang="fr-FR" sz="1800" dirty="0"/>
                    </a:p>
                  </a:txBody>
                  <a:tcPr marL="68580" marR="68580" marT="34290" marB="34290"/>
                </a:tc>
                <a:extLst>
                  <a:ext uri="{0D108BD9-81ED-4DB2-BD59-A6C34878D82A}">
                    <a16:rowId xmlns:a16="http://schemas.microsoft.com/office/drawing/2014/main" val="10001"/>
                  </a:ext>
                </a:extLst>
              </a:tr>
              <a:tr h="3429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2</a:t>
                      </a:r>
                      <a:r>
                        <a:rPr lang="fr-FR" sz="1800" dirty="0">
                          <a:solidFill>
                            <a:srgbClr val="FFC000"/>
                          </a:solidFill>
                        </a:rPr>
                        <a:t>♦</a:t>
                      </a:r>
                      <a:endParaRPr lang="fr-FR" sz="1800" dirty="0"/>
                    </a:p>
                  </a:txBody>
                  <a:tcPr marL="68580" marR="68580" marT="34290" marB="34290"/>
                </a:tc>
                <a:tc>
                  <a:txBody>
                    <a:bodyPr/>
                    <a:lstStyle/>
                    <a:p>
                      <a:pPr algn="ctr"/>
                      <a:r>
                        <a:rPr lang="fr-FR" sz="1800" dirty="0"/>
                        <a:t>?</a:t>
                      </a:r>
                    </a:p>
                  </a:txBody>
                  <a:tcPr marL="68580" marR="68580" marT="34290" marB="34290"/>
                </a:tc>
                <a:extLst>
                  <a:ext uri="{0D108BD9-81ED-4DB2-BD59-A6C34878D82A}">
                    <a16:rowId xmlns:a16="http://schemas.microsoft.com/office/drawing/2014/main" val="10002"/>
                  </a:ext>
                </a:extLst>
              </a:tr>
            </a:tbl>
          </a:graphicData>
        </a:graphic>
      </p:graphicFrame>
      <p:sp>
        <p:nvSpPr>
          <p:cNvPr id="24" name="Rectangle à coins arrondis 23"/>
          <p:cNvSpPr/>
          <p:nvPr/>
        </p:nvSpPr>
        <p:spPr>
          <a:xfrm>
            <a:off x="3614736" y="2066954"/>
            <a:ext cx="783118"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r>
              <a:rPr lang="fr-FR" dirty="0">
                <a:solidFill>
                  <a:srgbClr val="FF0000"/>
                </a:solidFill>
              </a:rPr>
              <a:t>♥</a:t>
            </a:r>
            <a:endParaRPr lang="fr-FR" dirty="0"/>
          </a:p>
        </p:txBody>
      </p:sp>
      <p:sp>
        <p:nvSpPr>
          <p:cNvPr id="25" name="Rectangle à coins arrondis 24"/>
          <p:cNvSpPr/>
          <p:nvPr/>
        </p:nvSpPr>
        <p:spPr>
          <a:xfrm>
            <a:off x="3614736" y="3136791"/>
            <a:ext cx="783119"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b="1" dirty="0">
                <a:solidFill>
                  <a:schemeClr val="tx1"/>
                </a:solidFill>
              </a:rPr>
              <a:t>3</a:t>
            </a:r>
            <a:r>
              <a:rPr lang="fr-FR" dirty="0">
                <a:solidFill>
                  <a:srgbClr val="FFC000"/>
                </a:solidFill>
              </a:rPr>
              <a:t>♦</a:t>
            </a:r>
            <a:endParaRPr lang="fr-FR" dirty="0"/>
          </a:p>
        </p:txBody>
      </p:sp>
      <p:sp>
        <p:nvSpPr>
          <p:cNvPr id="26" name="Rectangle à coins arrondis 25"/>
          <p:cNvSpPr/>
          <p:nvPr/>
        </p:nvSpPr>
        <p:spPr>
          <a:xfrm>
            <a:off x="3614737" y="4204574"/>
            <a:ext cx="783117" cy="35029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r>
              <a:rPr lang="fr-FR" dirty="0">
                <a:solidFill>
                  <a:srgbClr val="FF0000"/>
                </a:solidFill>
              </a:rPr>
              <a:t>♥</a:t>
            </a:r>
            <a:endParaRPr lang="fr-FR" dirty="0"/>
          </a:p>
        </p:txBody>
      </p:sp>
      <p:sp>
        <p:nvSpPr>
          <p:cNvPr id="27" name="ZoneTexte 26"/>
          <p:cNvSpPr txBox="1"/>
          <p:nvPr/>
        </p:nvSpPr>
        <p:spPr>
          <a:xfrm>
            <a:off x="4471223" y="3135765"/>
            <a:ext cx="4358451" cy="646331"/>
          </a:xfrm>
          <a:prstGeom prst="rect">
            <a:avLst/>
          </a:prstGeom>
          <a:noFill/>
        </p:spPr>
        <p:txBody>
          <a:bodyPr wrap="square" rtlCol="0">
            <a:spAutoFit/>
          </a:bodyPr>
          <a:lstStyle/>
          <a:p>
            <a:r>
              <a:rPr lang="fr-FR" dirty="0"/>
              <a:t>Le fit à Carreau avec 16 points HLD est prioritaire pour jouer le chelem</a:t>
            </a:r>
          </a:p>
        </p:txBody>
      </p:sp>
      <p:sp>
        <p:nvSpPr>
          <p:cNvPr id="28" name="ZoneTexte 27"/>
          <p:cNvSpPr txBox="1"/>
          <p:nvPr/>
        </p:nvSpPr>
        <p:spPr>
          <a:xfrm>
            <a:off x="4471223" y="4204574"/>
            <a:ext cx="4358451" cy="923330"/>
          </a:xfrm>
          <a:prstGeom prst="rect">
            <a:avLst/>
          </a:prstGeom>
          <a:noFill/>
        </p:spPr>
        <p:txBody>
          <a:bodyPr wrap="square" rtlCol="0">
            <a:spAutoFit/>
          </a:bodyPr>
          <a:lstStyle/>
          <a:p>
            <a:r>
              <a:rPr lang="fr-FR" dirty="0"/>
              <a:t>Il faut répéter les Cœurs. Un soutien à 3</a:t>
            </a:r>
            <a:r>
              <a:rPr lang="fr-FR" dirty="0">
                <a:solidFill>
                  <a:srgbClr val="FFC000"/>
                </a:solidFill>
              </a:rPr>
              <a:t>♦</a:t>
            </a:r>
            <a:endParaRPr lang="fr-FR" dirty="0"/>
          </a:p>
          <a:p>
            <a:r>
              <a:rPr lang="fr-FR" dirty="0"/>
              <a:t>indiquerait une main beaucoup plus forte avec un espoir de chelem.</a:t>
            </a:r>
          </a:p>
        </p:txBody>
      </p:sp>
      <p:sp>
        <p:nvSpPr>
          <p:cNvPr id="29" name="Rectangle à coins arrondis 28"/>
          <p:cNvSpPr/>
          <p:nvPr/>
        </p:nvSpPr>
        <p:spPr>
          <a:xfrm>
            <a:off x="141327" y="2068394"/>
            <a:ext cx="1705062" cy="102726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V 6 4</a:t>
            </a:r>
            <a:br>
              <a:rPr lang="fr-FR" b="1" dirty="0"/>
            </a:br>
            <a:r>
              <a:rPr lang="fr-FR" dirty="0">
                <a:solidFill>
                  <a:srgbClr val="FF0000"/>
                </a:solidFill>
              </a:rPr>
              <a:t>♥ </a:t>
            </a:r>
            <a:r>
              <a:rPr lang="fr-FR" b="1" dirty="0">
                <a:solidFill>
                  <a:schemeClr val="tx1"/>
                </a:solidFill>
              </a:rPr>
              <a:t>A V 6 5 2</a:t>
            </a:r>
            <a:br>
              <a:rPr lang="fr-FR" b="1" dirty="0"/>
            </a:br>
            <a:r>
              <a:rPr lang="fr-FR" dirty="0">
                <a:solidFill>
                  <a:srgbClr val="FFC000"/>
                </a:solidFill>
              </a:rPr>
              <a:t>♦ </a:t>
            </a:r>
            <a:r>
              <a:rPr lang="fr-FR" b="1" dirty="0">
                <a:solidFill>
                  <a:schemeClr val="dk1"/>
                </a:solidFill>
              </a:rPr>
              <a:t>D 7 3</a:t>
            </a:r>
            <a:br>
              <a:rPr lang="fr-FR" b="1" dirty="0"/>
            </a:br>
            <a:r>
              <a:rPr lang="fr-FR" dirty="0">
                <a:solidFill>
                  <a:srgbClr val="00B050"/>
                </a:solidFill>
              </a:rPr>
              <a:t>♣ </a:t>
            </a:r>
            <a:r>
              <a:rPr lang="fr-FR" b="1" dirty="0">
                <a:solidFill>
                  <a:schemeClr val="dk1"/>
                </a:solidFill>
              </a:rPr>
              <a:t>R 6</a:t>
            </a:r>
            <a:endParaRPr lang="fr-FR" dirty="0">
              <a:solidFill>
                <a:srgbClr val="FF0000"/>
              </a:solidFill>
            </a:endParaRPr>
          </a:p>
        </p:txBody>
      </p:sp>
      <p:sp>
        <p:nvSpPr>
          <p:cNvPr id="30" name="Rectangle à coins arrondis 29"/>
          <p:cNvSpPr/>
          <p:nvPr/>
        </p:nvSpPr>
        <p:spPr>
          <a:xfrm>
            <a:off x="141327" y="3135764"/>
            <a:ext cx="1705062" cy="1030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6 2</a:t>
            </a:r>
            <a:br>
              <a:rPr lang="fr-FR" b="1" dirty="0"/>
            </a:br>
            <a:r>
              <a:rPr lang="fr-FR" dirty="0">
                <a:solidFill>
                  <a:srgbClr val="FF0000"/>
                </a:solidFill>
              </a:rPr>
              <a:t>♥ </a:t>
            </a:r>
            <a:r>
              <a:rPr lang="fr-FR" b="1" dirty="0">
                <a:solidFill>
                  <a:schemeClr val="tx1"/>
                </a:solidFill>
              </a:rPr>
              <a:t>A 6 5 4 3</a:t>
            </a:r>
            <a:br>
              <a:rPr lang="fr-FR" b="1" dirty="0">
                <a:solidFill>
                  <a:schemeClr val="tx1"/>
                </a:solidFill>
              </a:rPr>
            </a:br>
            <a:r>
              <a:rPr lang="fr-FR" dirty="0">
                <a:solidFill>
                  <a:srgbClr val="FFC000"/>
                </a:solidFill>
              </a:rPr>
              <a:t>♦ </a:t>
            </a:r>
            <a:r>
              <a:rPr lang="fr-FR" b="1" dirty="0">
                <a:solidFill>
                  <a:schemeClr val="dk1"/>
                </a:solidFill>
              </a:rPr>
              <a:t>A D 6 4</a:t>
            </a:r>
            <a:br>
              <a:rPr lang="fr-FR" b="1" dirty="0"/>
            </a:br>
            <a:r>
              <a:rPr lang="fr-FR" dirty="0">
                <a:solidFill>
                  <a:srgbClr val="00B050"/>
                </a:solidFill>
              </a:rPr>
              <a:t>♣ </a:t>
            </a:r>
            <a:r>
              <a:rPr lang="fr-FR" b="1" dirty="0">
                <a:solidFill>
                  <a:schemeClr val="dk1"/>
                </a:solidFill>
              </a:rPr>
              <a:t>R 3</a:t>
            </a:r>
            <a:endParaRPr lang="fr-FR" dirty="0">
              <a:solidFill>
                <a:srgbClr val="FF0000"/>
              </a:solidFill>
            </a:endParaRPr>
          </a:p>
        </p:txBody>
      </p:sp>
      <p:sp>
        <p:nvSpPr>
          <p:cNvPr id="31" name="Rectangle à coins arrondis 30"/>
          <p:cNvSpPr/>
          <p:nvPr/>
        </p:nvSpPr>
        <p:spPr>
          <a:xfrm>
            <a:off x="141327" y="4206274"/>
            <a:ext cx="1705062" cy="105229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R 10 4</a:t>
            </a:r>
            <a:br>
              <a:rPr lang="fr-FR" b="1" dirty="0"/>
            </a:br>
            <a:r>
              <a:rPr lang="fr-FR" dirty="0">
                <a:solidFill>
                  <a:srgbClr val="FF0000"/>
                </a:solidFill>
              </a:rPr>
              <a:t>♥ </a:t>
            </a:r>
            <a:r>
              <a:rPr lang="fr-FR" b="1" dirty="0">
                <a:solidFill>
                  <a:schemeClr val="tx1"/>
                </a:solidFill>
              </a:rPr>
              <a:t>D V 9 6 3</a:t>
            </a:r>
            <a:br>
              <a:rPr lang="fr-FR" b="1" dirty="0"/>
            </a:br>
            <a:r>
              <a:rPr lang="fr-FR" dirty="0">
                <a:solidFill>
                  <a:srgbClr val="FFC000"/>
                </a:solidFill>
              </a:rPr>
              <a:t>♦ </a:t>
            </a:r>
            <a:r>
              <a:rPr lang="fr-FR" b="1" dirty="0">
                <a:solidFill>
                  <a:schemeClr val="dk1"/>
                </a:solidFill>
              </a:rPr>
              <a:t>10 8 6 4</a:t>
            </a:r>
            <a:br>
              <a:rPr lang="fr-FR" b="1" dirty="0"/>
            </a:br>
            <a:r>
              <a:rPr lang="fr-FR" dirty="0">
                <a:solidFill>
                  <a:srgbClr val="00B050"/>
                </a:solidFill>
              </a:rPr>
              <a:t>♣ </a:t>
            </a:r>
            <a:r>
              <a:rPr lang="fr-FR" b="1" dirty="0">
                <a:solidFill>
                  <a:schemeClr val="dk1"/>
                </a:solidFill>
              </a:rPr>
              <a:t>3</a:t>
            </a:r>
            <a:endParaRPr lang="fr-FR" dirty="0">
              <a:solidFill>
                <a:srgbClr val="FF0000"/>
              </a:solidFill>
            </a:endParaRPr>
          </a:p>
        </p:txBody>
      </p:sp>
      <p:sp>
        <p:nvSpPr>
          <p:cNvPr id="5" name="ZoneTexte 4"/>
          <p:cNvSpPr txBox="1"/>
          <p:nvPr/>
        </p:nvSpPr>
        <p:spPr>
          <a:xfrm>
            <a:off x="141327" y="5298677"/>
            <a:ext cx="8835795" cy="646331"/>
          </a:xfrm>
          <a:prstGeom prst="rect">
            <a:avLst/>
          </a:prstGeom>
          <a:noFill/>
        </p:spPr>
        <p:txBody>
          <a:bodyPr wrap="square" rtlCol="0">
            <a:spAutoFit/>
          </a:bodyPr>
          <a:lstStyle/>
          <a:p>
            <a:r>
              <a:rPr lang="fr-FR" sz="1350" dirty="0"/>
              <a:t>	</a:t>
            </a:r>
            <a:r>
              <a:rPr lang="fr-FR" dirty="0"/>
              <a:t>Si l’ouvreur détient trois cartes dans la couleur du répondant, il possède un minimum de 20 points HLD et le camp a les moyens de jouer au moins la manche.</a:t>
            </a:r>
          </a:p>
        </p:txBody>
      </p:sp>
      <p:sp>
        <p:nvSpPr>
          <p:cNvPr id="3" name="Titre 1">
            <a:extLst>
              <a:ext uri="{FF2B5EF4-FFF2-40B4-BE49-F238E27FC236}">
                <a16:creationId xmlns:a16="http://schemas.microsoft.com/office/drawing/2014/main" id="{AEC86F3B-1F86-EA8B-F8ED-68CBC596109E}"/>
              </a:ext>
            </a:extLst>
          </p:cNvPr>
          <p:cNvSpPr txBox="1">
            <a:spLocks/>
          </p:cNvSpPr>
          <p:nvPr/>
        </p:nvSpPr>
        <p:spPr>
          <a:xfrm>
            <a:off x="1109019" y="305293"/>
            <a:ext cx="6858000" cy="4618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3200">
                <a:latin typeface="+mn-lt"/>
              </a:rPr>
              <a:t>I – Le répondant répète sa couleur</a:t>
            </a:r>
            <a:endParaRPr lang="fr-FR" sz="3200" dirty="0">
              <a:latin typeface="+mn-lt"/>
            </a:endParaRPr>
          </a:p>
        </p:txBody>
      </p:sp>
    </p:spTree>
    <p:extLst>
      <p:ext uri="{BB962C8B-B14F-4D97-AF65-F5344CB8AC3E}">
        <p14:creationId xmlns:p14="http://schemas.microsoft.com/office/powerpoint/2010/main" val="33789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 calcmode="lin" valueType="num">
                                      <p:cBhvr additive="base">
                                        <p:cTn id="1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arn(inVertical)">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par>
                                <p:cTn id="42" presetID="53" presetClass="entr" presetSubtype="16"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p:cTn id="44" dur="500" fill="hold"/>
                                        <p:tgtEl>
                                          <p:spTgt spid="22"/>
                                        </p:tgtEl>
                                        <p:attrNameLst>
                                          <p:attrName>ppt_w</p:attrName>
                                        </p:attrNameLst>
                                      </p:cBhvr>
                                      <p:tavLst>
                                        <p:tav tm="0">
                                          <p:val>
                                            <p:fltVal val="0"/>
                                          </p:val>
                                        </p:tav>
                                        <p:tav tm="100000">
                                          <p:val>
                                            <p:strVal val="#ppt_w"/>
                                          </p:val>
                                        </p:tav>
                                      </p:tavLst>
                                    </p:anim>
                                    <p:anim calcmode="lin" valueType="num">
                                      <p:cBhvr>
                                        <p:cTn id="45" dur="500" fill="hold"/>
                                        <p:tgtEl>
                                          <p:spTgt spid="22"/>
                                        </p:tgtEl>
                                        <p:attrNameLst>
                                          <p:attrName>ppt_h</p:attrName>
                                        </p:attrNameLst>
                                      </p:cBhvr>
                                      <p:tavLst>
                                        <p:tav tm="0">
                                          <p:val>
                                            <p:fltVal val="0"/>
                                          </p:val>
                                        </p:tav>
                                        <p:tav tm="100000">
                                          <p:val>
                                            <p:strVal val="#ppt_h"/>
                                          </p:val>
                                        </p:tav>
                                      </p:tavLst>
                                    </p:anim>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arn(inVertical)">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p:cTn id="61" dur="500" fill="hold"/>
                                        <p:tgtEl>
                                          <p:spTgt spid="31"/>
                                        </p:tgtEl>
                                        <p:attrNameLst>
                                          <p:attrName>ppt_w</p:attrName>
                                        </p:attrNameLst>
                                      </p:cBhvr>
                                      <p:tavLst>
                                        <p:tav tm="0">
                                          <p:val>
                                            <p:fltVal val="0"/>
                                          </p:val>
                                        </p:tav>
                                        <p:tav tm="100000">
                                          <p:val>
                                            <p:strVal val="#ppt_w"/>
                                          </p:val>
                                        </p:tav>
                                      </p:tavLst>
                                    </p:anim>
                                    <p:anim calcmode="lin" valueType="num">
                                      <p:cBhvr>
                                        <p:cTn id="62" dur="500" fill="hold"/>
                                        <p:tgtEl>
                                          <p:spTgt spid="31"/>
                                        </p:tgtEl>
                                        <p:attrNameLst>
                                          <p:attrName>ppt_h</p:attrName>
                                        </p:attrNameLst>
                                      </p:cBhvr>
                                      <p:tavLst>
                                        <p:tav tm="0">
                                          <p:val>
                                            <p:fltVal val="0"/>
                                          </p:val>
                                        </p:tav>
                                        <p:tav tm="100000">
                                          <p:val>
                                            <p:strVal val="#ppt_h"/>
                                          </p:val>
                                        </p:tav>
                                      </p:tavLst>
                                    </p:anim>
                                    <p:animEffect transition="in" filter="fade">
                                      <p:cBhvr>
                                        <p:cTn id="63" dur="500"/>
                                        <p:tgtEl>
                                          <p:spTgt spid="31"/>
                                        </p:tgtEl>
                                      </p:cBhvr>
                                    </p:animEffect>
                                  </p:childTnLst>
                                </p:cTn>
                              </p:par>
                              <p:par>
                                <p:cTn id="64" presetID="53" presetClass="entr" presetSubtype="16"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fltVal val="0"/>
                                          </p:val>
                                        </p:tav>
                                        <p:tav tm="100000">
                                          <p:val>
                                            <p:strVal val="#ppt_h"/>
                                          </p:val>
                                        </p:tav>
                                      </p:tavLst>
                                    </p:anim>
                                    <p:animEffect transition="in" filter="fade">
                                      <p:cBhvr>
                                        <p:cTn id="68" dur="5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arn(inVertical)">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5">
                                            <p:txEl>
                                              <p:pRg st="0" end="0"/>
                                            </p:txEl>
                                          </p:spTgt>
                                        </p:tgtEl>
                                        <p:attrNameLst>
                                          <p:attrName>style.visibility</p:attrName>
                                        </p:attrNameLst>
                                      </p:cBhvr>
                                      <p:to>
                                        <p:strVal val="visible"/>
                                      </p:to>
                                    </p:set>
                                    <p:animEffect transition="in" filter="wipe(down)">
                                      <p:cBhvr>
                                        <p:cTn id="8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animBg="1"/>
      <p:bldP spid="25" grpId="0" animBg="1"/>
      <p:bldP spid="26" grpId="0" animBg="1"/>
      <p:bldP spid="27" grpId="0"/>
      <p:bldP spid="28" grpId="0"/>
      <p:bldP spid="29" grpId="0" animBg="1"/>
      <p:bldP spid="30" grpId="0" animBg="1"/>
      <p:bldP spid="31" grpId="0" animBg="1"/>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34472</TotalTime>
  <Words>3023</Words>
  <Application>Microsoft Office PowerPoint</Application>
  <PresentationFormat>Affichage à l'écran (4:3)</PresentationFormat>
  <Paragraphs>530</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Bookman Old Style</vt:lpstr>
      <vt:lpstr>Calibri</vt:lpstr>
      <vt:lpstr>Calibri Light</vt:lpstr>
      <vt:lpstr>Thème Office</vt:lpstr>
      <vt:lpstr>Le Bicolore cher - 1</vt:lpstr>
      <vt:lpstr>Résumé des bicolores de l’ouvreur</vt:lpstr>
      <vt:lpstr>… Bicolore cher</vt:lpstr>
      <vt:lpstr>Conditions pour annoncer un bicolore cher</vt:lpstr>
      <vt:lpstr>Zones de force des bicolores</vt:lpstr>
      <vt:lpstr>Exercice 1</vt:lpstr>
      <vt:lpstr>I – Le répondant répète sa couleur</vt:lpstr>
      <vt:lpstr>Présentation PowerPoint</vt:lpstr>
      <vt:lpstr>Présentation PowerPoint</vt:lpstr>
      <vt:lpstr>II – Le répondant annonce 3SA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Exercice 4</vt:lpstr>
      <vt:lpstr>V – Le répondant annonce 2SA « modérateur » (artificiel, alerte)</vt:lpstr>
      <vt:lpstr>Présentation PowerPoint</vt:lpstr>
      <vt:lpstr>Résumé</vt:lpstr>
      <vt:lpstr>Exercice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5 (la notion d’atout)</dc:title>
  <dc:creator>cK</dc:creator>
  <cp:lastModifiedBy>CHRISTINE KOECK</cp:lastModifiedBy>
  <cp:revision>1084</cp:revision>
  <dcterms:created xsi:type="dcterms:W3CDTF">2018-10-04T06:59:00Z</dcterms:created>
  <dcterms:modified xsi:type="dcterms:W3CDTF">2023-08-31T10:03:35Z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